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96" r:id="rId2"/>
    <p:sldId id="297" r:id="rId3"/>
    <p:sldId id="298" r:id="rId4"/>
    <p:sldId id="299" r:id="rId5"/>
    <p:sldId id="300" r:id="rId6"/>
    <p:sldId id="289" r:id="rId7"/>
    <p:sldId id="290" r:id="rId8"/>
    <p:sldId id="304" r:id="rId9"/>
    <p:sldId id="294" r:id="rId10"/>
    <p:sldId id="301" r:id="rId11"/>
    <p:sldId id="302" r:id="rId12"/>
    <p:sldId id="3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4660"/>
  </p:normalViewPr>
  <p:slideViewPr>
    <p:cSldViewPr snapToGrid="0">
      <p:cViewPr>
        <p:scale>
          <a:sx n="50" d="100"/>
          <a:sy n="50" d="100"/>
        </p:scale>
        <p:origin x="-576" y="-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88C58-252F-4B93-9191-32276626DD1E}" type="datetimeFigureOut">
              <a:rPr lang="id-ID" smtClean="0"/>
              <a:pPr/>
              <a:t>15/11/2017</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A614F-F881-4941-988B-F08569E5EB00}"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DC25F7E-B991-49DA-9FCE-FA2B74E1F85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indent="-342900" algn="just" defTabSz="952500">
              <a:spcBef>
                <a:spcPct val="50000"/>
              </a:spcBef>
              <a:buAutoNum type="arabicPeriod"/>
              <a:tabLst>
                <a:tab pos="858838" algn="l"/>
              </a:tabLst>
              <a:defRPr/>
            </a:pPr>
            <a:r>
              <a:rPr lang="id-ID" dirty="0" smtClean="0"/>
              <a:t>Preparation for Register Based Census</a:t>
            </a:r>
          </a:p>
          <a:p>
            <a:pPr marL="85725" algn="just" defTabSz="952500">
              <a:spcBef>
                <a:spcPct val="50000"/>
              </a:spcBef>
              <a:tabLst>
                <a:tab pos="858838" algn="l"/>
              </a:tabLst>
              <a:defRPr/>
            </a:pPr>
            <a:r>
              <a:rPr lang="id-ID" dirty="0" smtClean="0"/>
              <a:t>Menggunakan register dari MOHA untuk dasar pendataan</a:t>
            </a:r>
          </a:p>
          <a:p>
            <a:pPr marL="85725" algn="just" defTabSz="952500">
              <a:spcBef>
                <a:spcPct val="50000"/>
              </a:spcBef>
              <a:tabLst>
                <a:tab pos="858838" algn="l"/>
              </a:tabLst>
              <a:defRPr/>
            </a:pPr>
            <a:r>
              <a:rPr lang="id-ID" dirty="0" smtClean="0"/>
              <a:t>Membandingkan penduduk de jure dan de facto/usual residence</a:t>
            </a:r>
          </a:p>
          <a:p>
            <a:pPr marL="85725" algn="just" defTabSz="952500">
              <a:spcBef>
                <a:spcPct val="50000"/>
              </a:spcBef>
              <a:tabLst>
                <a:tab pos="858838" algn="l"/>
              </a:tabLst>
              <a:defRPr/>
            </a:pPr>
            <a:r>
              <a:rPr lang="id-ID" dirty="0" smtClean="0"/>
              <a:t>Dasar untuk pengembangan/perbaikan pengumpulan data statistik vital</a:t>
            </a:r>
          </a:p>
          <a:p>
            <a:pPr marL="85725" algn="just" defTabSz="952500">
              <a:spcBef>
                <a:spcPct val="50000"/>
              </a:spcBef>
              <a:tabLst>
                <a:tab pos="858838" algn="l"/>
              </a:tabLst>
              <a:defRPr/>
            </a:pPr>
            <a:endParaRPr lang="id-ID" dirty="0" smtClean="0"/>
          </a:p>
          <a:p>
            <a:pPr marL="85725" algn="just" defTabSz="952500">
              <a:spcBef>
                <a:spcPct val="50000"/>
              </a:spcBef>
              <a:tabLst>
                <a:tab pos="858838" algn="l"/>
              </a:tabLst>
              <a:defRPr/>
            </a:pPr>
            <a:r>
              <a:rPr lang="id-ID" dirty="0" smtClean="0"/>
              <a:t>2. Melihat cakupan pelaporan VS di setiap daerah</a:t>
            </a:r>
          </a:p>
          <a:p>
            <a:pPr marL="85725" algn="just" defTabSz="952500">
              <a:spcBef>
                <a:spcPct val="50000"/>
              </a:spcBef>
              <a:tabLst>
                <a:tab pos="858838" algn="l"/>
              </a:tabLst>
              <a:defRPr/>
            </a:pPr>
            <a:r>
              <a:rPr lang="id-ID" dirty="0" smtClean="0"/>
              <a:t>3. Menghasilkan indikator vital statistik sampai level kabupaten/kota (komplement/tidak dibandingkan dengan hasil pelaporan VS</a:t>
            </a:r>
            <a:endParaRPr lang="en-US" dirty="0"/>
          </a:p>
        </p:txBody>
      </p:sp>
      <p:sp>
        <p:nvSpPr>
          <p:cNvPr id="4" name="Slide Number Placeholder 3"/>
          <p:cNvSpPr>
            <a:spLocks noGrp="1"/>
          </p:cNvSpPr>
          <p:nvPr>
            <p:ph type="sldNum" sz="quarter" idx="10"/>
          </p:nvPr>
        </p:nvSpPr>
        <p:spPr/>
        <p:txBody>
          <a:bodyPr/>
          <a:lstStyle/>
          <a:p>
            <a:pPr>
              <a:defRPr/>
            </a:pPr>
            <a:fld id="{47C8986C-28AD-4FF0-8D8E-19653AA95E34}" type="slidenum">
              <a:rPr lang="en-US" smtClean="0"/>
              <a:pPr>
                <a:defRPr/>
              </a:pPr>
              <a:t>9</a:t>
            </a:fld>
            <a:endParaRPr lang="en-US"/>
          </a:p>
        </p:txBody>
      </p:sp>
    </p:spTree>
    <p:extLst>
      <p:ext uri="{BB962C8B-B14F-4D97-AF65-F5344CB8AC3E}">
        <p14:creationId xmlns:p14="http://schemas.microsoft.com/office/powerpoint/2010/main" xmlns="" val="297376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indent="-342900" algn="just" defTabSz="952500">
              <a:spcBef>
                <a:spcPct val="50000"/>
              </a:spcBef>
              <a:buAutoNum type="arabicPeriod"/>
              <a:tabLst>
                <a:tab pos="858838" algn="l"/>
              </a:tabLst>
              <a:defRPr/>
            </a:pPr>
            <a:r>
              <a:rPr lang="id-ID" dirty="0" smtClean="0"/>
              <a:t>Preparation for Register Based Census</a:t>
            </a:r>
          </a:p>
          <a:p>
            <a:pPr marL="85725" algn="just" defTabSz="952500">
              <a:spcBef>
                <a:spcPct val="50000"/>
              </a:spcBef>
              <a:tabLst>
                <a:tab pos="858838" algn="l"/>
              </a:tabLst>
              <a:defRPr/>
            </a:pPr>
            <a:r>
              <a:rPr lang="id-ID" dirty="0" smtClean="0"/>
              <a:t>Menggunakan register dari MOHA untuk dasar pendataan</a:t>
            </a:r>
          </a:p>
          <a:p>
            <a:pPr marL="85725" algn="just" defTabSz="952500">
              <a:spcBef>
                <a:spcPct val="50000"/>
              </a:spcBef>
              <a:tabLst>
                <a:tab pos="858838" algn="l"/>
              </a:tabLst>
              <a:defRPr/>
            </a:pPr>
            <a:r>
              <a:rPr lang="id-ID" dirty="0" smtClean="0"/>
              <a:t>Membandingkan penduduk de jure dan de facto/usual residence</a:t>
            </a:r>
          </a:p>
          <a:p>
            <a:pPr marL="85725" algn="just" defTabSz="952500">
              <a:spcBef>
                <a:spcPct val="50000"/>
              </a:spcBef>
              <a:tabLst>
                <a:tab pos="858838" algn="l"/>
              </a:tabLst>
              <a:defRPr/>
            </a:pPr>
            <a:r>
              <a:rPr lang="id-ID" dirty="0" smtClean="0"/>
              <a:t>Dasar untuk pengembangan/perbaikan pengumpulan data statistik vital</a:t>
            </a:r>
          </a:p>
          <a:p>
            <a:pPr marL="85725" algn="just" defTabSz="952500">
              <a:spcBef>
                <a:spcPct val="50000"/>
              </a:spcBef>
              <a:tabLst>
                <a:tab pos="858838" algn="l"/>
              </a:tabLst>
              <a:defRPr/>
            </a:pPr>
            <a:endParaRPr lang="id-ID" dirty="0" smtClean="0"/>
          </a:p>
          <a:p>
            <a:pPr marL="85725" algn="just" defTabSz="952500">
              <a:spcBef>
                <a:spcPct val="50000"/>
              </a:spcBef>
              <a:tabLst>
                <a:tab pos="858838" algn="l"/>
              </a:tabLst>
              <a:defRPr/>
            </a:pPr>
            <a:r>
              <a:rPr lang="id-ID" dirty="0" smtClean="0"/>
              <a:t>2. Melihat cakupan pelaporan VS di setiap daerah</a:t>
            </a:r>
          </a:p>
          <a:p>
            <a:pPr marL="85725" algn="just" defTabSz="952500">
              <a:spcBef>
                <a:spcPct val="50000"/>
              </a:spcBef>
              <a:tabLst>
                <a:tab pos="858838" algn="l"/>
              </a:tabLst>
              <a:defRPr/>
            </a:pPr>
            <a:r>
              <a:rPr lang="id-ID" dirty="0" smtClean="0"/>
              <a:t>3. Menghasilkan indikator vital statistik sampai level kabupaten/kota (komplement/tidak dibandingkan dengan hasil pelaporan VS</a:t>
            </a:r>
            <a:endParaRPr lang="en-US" dirty="0"/>
          </a:p>
        </p:txBody>
      </p:sp>
      <p:sp>
        <p:nvSpPr>
          <p:cNvPr id="4" name="Slide Number Placeholder 3"/>
          <p:cNvSpPr>
            <a:spLocks noGrp="1"/>
          </p:cNvSpPr>
          <p:nvPr>
            <p:ph type="sldNum" sz="quarter" idx="10"/>
          </p:nvPr>
        </p:nvSpPr>
        <p:spPr/>
        <p:txBody>
          <a:bodyPr/>
          <a:lstStyle/>
          <a:p>
            <a:pPr>
              <a:defRPr/>
            </a:pPr>
            <a:fld id="{47C8986C-28AD-4FF0-8D8E-19653AA95E34}" type="slidenum">
              <a:rPr lang="en-US" smtClean="0"/>
              <a:pPr>
                <a:defRPr/>
              </a:pPr>
              <a:t>10</a:t>
            </a:fld>
            <a:endParaRPr lang="en-US"/>
          </a:p>
        </p:txBody>
      </p:sp>
    </p:spTree>
    <p:extLst>
      <p:ext uri="{BB962C8B-B14F-4D97-AF65-F5344CB8AC3E}">
        <p14:creationId xmlns:p14="http://schemas.microsoft.com/office/powerpoint/2010/main" xmlns="" val="297376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indent="-342900" algn="just" defTabSz="952500">
              <a:spcBef>
                <a:spcPct val="50000"/>
              </a:spcBef>
              <a:buAutoNum type="arabicPeriod"/>
              <a:tabLst>
                <a:tab pos="858838" algn="l"/>
              </a:tabLst>
              <a:defRPr/>
            </a:pPr>
            <a:r>
              <a:rPr lang="id-ID" dirty="0" smtClean="0"/>
              <a:t>Preparation for Register Based Census</a:t>
            </a:r>
          </a:p>
          <a:p>
            <a:pPr marL="85725" algn="just" defTabSz="952500">
              <a:spcBef>
                <a:spcPct val="50000"/>
              </a:spcBef>
              <a:tabLst>
                <a:tab pos="858838" algn="l"/>
              </a:tabLst>
              <a:defRPr/>
            </a:pPr>
            <a:r>
              <a:rPr lang="id-ID" dirty="0" smtClean="0"/>
              <a:t>Menggunakan register dari MOHA untuk dasar pendataan</a:t>
            </a:r>
          </a:p>
          <a:p>
            <a:pPr marL="85725" algn="just" defTabSz="952500">
              <a:spcBef>
                <a:spcPct val="50000"/>
              </a:spcBef>
              <a:tabLst>
                <a:tab pos="858838" algn="l"/>
              </a:tabLst>
              <a:defRPr/>
            </a:pPr>
            <a:r>
              <a:rPr lang="id-ID" dirty="0" smtClean="0"/>
              <a:t>Membandingkan penduduk de jure dan de facto/usual residence</a:t>
            </a:r>
          </a:p>
          <a:p>
            <a:pPr marL="85725" algn="just" defTabSz="952500">
              <a:spcBef>
                <a:spcPct val="50000"/>
              </a:spcBef>
              <a:tabLst>
                <a:tab pos="858838" algn="l"/>
              </a:tabLst>
              <a:defRPr/>
            </a:pPr>
            <a:r>
              <a:rPr lang="id-ID" dirty="0" smtClean="0"/>
              <a:t>Dasar untuk pengembangan/perbaikan pengumpulan data statistik vital</a:t>
            </a:r>
          </a:p>
          <a:p>
            <a:pPr marL="85725" algn="just" defTabSz="952500">
              <a:spcBef>
                <a:spcPct val="50000"/>
              </a:spcBef>
              <a:tabLst>
                <a:tab pos="858838" algn="l"/>
              </a:tabLst>
              <a:defRPr/>
            </a:pPr>
            <a:endParaRPr lang="id-ID" dirty="0" smtClean="0"/>
          </a:p>
          <a:p>
            <a:pPr marL="85725" algn="just" defTabSz="952500">
              <a:spcBef>
                <a:spcPct val="50000"/>
              </a:spcBef>
              <a:tabLst>
                <a:tab pos="858838" algn="l"/>
              </a:tabLst>
              <a:defRPr/>
            </a:pPr>
            <a:r>
              <a:rPr lang="id-ID" dirty="0" smtClean="0"/>
              <a:t>2. Melihat cakupan pelaporan VS di setiap daerah</a:t>
            </a:r>
          </a:p>
          <a:p>
            <a:pPr marL="85725" algn="just" defTabSz="952500">
              <a:spcBef>
                <a:spcPct val="50000"/>
              </a:spcBef>
              <a:tabLst>
                <a:tab pos="858838" algn="l"/>
              </a:tabLst>
              <a:defRPr/>
            </a:pPr>
            <a:r>
              <a:rPr lang="id-ID" dirty="0" smtClean="0"/>
              <a:t>3. Menghasilkan indikator vital statistik sampai level kabupaten/kota (komplement/tidak dibandingkan dengan hasil pelaporan VS</a:t>
            </a:r>
            <a:endParaRPr lang="en-US" dirty="0"/>
          </a:p>
        </p:txBody>
      </p:sp>
      <p:sp>
        <p:nvSpPr>
          <p:cNvPr id="4" name="Slide Number Placeholder 3"/>
          <p:cNvSpPr>
            <a:spLocks noGrp="1"/>
          </p:cNvSpPr>
          <p:nvPr>
            <p:ph type="sldNum" sz="quarter" idx="10"/>
          </p:nvPr>
        </p:nvSpPr>
        <p:spPr/>
        <p:txBody>
          <a:bodyPr/>
          <a:lstStyle/>
          <a:p>
            <a:pPr>
              <a:defRPr/>
            </a:pPr>
            <a:fld id="{47C8986C-28AD-4FF0-8D8E-19653AA95E34}" type="slidenum">
              <a:rPr lang="en-US" smtClean="0"/>
              <a:pPr>
                <a:defRPr/>
              </a:pPr>
              <a:t>11</a:t>
            </a:fld>
            <a:endParaRPr lang="en-US"/>
          </a:p>
        </p:txBody>
      </p:sp>
    </p:spTree>
    <p:extLst>
      <p:ext uri="{BB962C8B-B14F-4D97-AF65-F5344CB8AC3E}">
        <p14:creationId xmlns:p14="http://schemas.microsoft.com/office/powerpoint/2010/main" xmlns="" val="297376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DC25F7E-B991-49DA-9FCE-FA2B74E1F85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7" name="Picture 2" descr="D:\Template Powerpoint\backgroun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12192001" cy="8985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r="74252"/>
          <a:stretch/>
        </p:blipFill>
        <p:spPr bwMode="auto">
          <a:xfrm>
            <a:off x="320887" y="165893"/>
            <a:ext cx="988639" cy="5667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12"/>
          <p:cNvSpPr>
            <a:spLocks noGrp="1"/>
          </p:cNvSpPr>
          <p:nvPr>
            <p:ph sz="quarter" idx="13"/>
          </p:nvPr>
        </p:nvSpPr>
        <p:spPr>
          <a:xfrm>
            <a:off x="624418" y="1052736"/>
            <a:ext cx="11040533" cy="5112246"/>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3"/>
          <p:cNvSpPr>
            <a:spLocks noGrp="1"/>
          </p:cNvSpPr>
          <p:nvPr>
            <p:ph type="title"/>
          </p:nvPr>
        </p:nvSpPr>
        <p:spPr>
          <a:xfrm>
            <a:off x="1487488" y="127257"/>
            <a:ext cx="10561173" cy="566738"/>
          </a:xfrm>
          <a:prstGeom prst="rect">
            <a:avLst/>
          </a:prstGeom>
        </p:spPr>
        <p:txBody>
          <a:bodyPr/>
          <a:lstStyle>
            <a:lvl1pPr algn="l">
              <a:defRPr sz="3600" b="1">
                <a:solidFill>
                  <a:schemeClr val="bg1"/>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2"/>
          </p:nvPr>
        </p:nvSpPr>
        <p:spPr>
          <a:xfrm>
            <a:off x="9395883" y="6570752"/>
            <a:ext cx="2844800" cy="365125"/>
          </a:xfrm>
          <a:prstGeom prst="rect">
            <a:avLst/>
          </a:prstGeom>
        </p:spPr>
        <p:txBody>
          <a:bodyPr anchor="ctr"/>
          <a:lstStyle>
            <a:lvl1pPr algn="r">
              <a:defRPr sz="1200" b="1">
                <a:solidFill>
                  <a:schemeClr val="tx1"/>
                </a:solidFill>
              </a:defRPr>
            </a:lvl1pPr>
          </a:lstStyle>
          <a:p>
            <a:fld id="{C3873F9D-166D-4281-9B5A-8D63A7307FC5}" type="slidenum">
              <a:rPr lang="id-ID" smtClean="0"/>
              <a:pPr/>
              <a:t>‹#›</a:t>
            </a:fld>
            <a:endParaRPr lang="id-ID"/>
          </a:p>
        </p:txBody>
      </p:sp>
    </p:spTree>
    <p:extLst>
      <p:ext uri="{BB962C8B-B14F-4D97-AF65-F5344CB8AC3E}">
        <p14:creationId xmlns:p14="http://schemas.microsoft.com/office/powerpoint/2010/main" xmlns="" val="137230833"/>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9" name="Picture 2"/>
          <p:cNvPicPr preferRelativeResize="0">
            <a:picLocks noChangeArrowheads="1"/>
          </p:cNvPicPr>
          <p:nvPr userDrawn="1"/>
        </p:nvPicPr>
        <p:blipFill>
          <a:blip r:embed="rId2" cstate="print"/>
          <a:srcRect/>
          <a:stretch>
            <a:fillRect/>
          </a:stretch>
        </p:blipFill>
        <p:spPr bwMode="auto">
          <a:xfrm>
            <a:off x="-47173" y="-21708"/>
            <a:ext cx="12252960" cy="3882756"/>
          </a:xfrm>
          <a:prstGeom prst="rect">
            <a:avLst/>
          </a:prstGeom>
          <a:noFill/>
          <a:ln w="9525">
            <a:noFill/>
            <a:miter lim="800000"/>
            <a:headEnd/>
            <a:tailEnd/>
          </a:ln>
          <a:effectLst/>
        </p:spPr>
      </p:pic>
      <p:sp>
        <p:nvSpPr>
          <p:cNvPr id="13" name="Title 15"/>
          <p:cNvSpPr>
            <a:spLocks noGrp="1"/>
          </p:cNvSpPr>
          <p:nvPr>
            <p:ph type="title"/>
          </p:nvPr>
        </p:nvSpPr>
        <p:spPr>
          <a:xfrm>
            <a:off x="645993" y="1827925"/>
            <a:ext cx="10972800" cy="1143000"/>
          </a:xfrm>
        </p:spPr>
        <p:txBody>
          <a:bodyPr>
            <a:normAutofit/>
          </a:bodyPr>
          <a:lstStyle>
            <a:lvl1pPr>
              <a:defRPr sz="4400" b="1">
                <a:solidFill>
                  <a:schemeClr val="bg1"/>
                </a:solidFill>
              </a:defRPr>
            </a:lvl1pPr>
          </a:lstStyle>
          <a:p>
            <a:r>
              <a:rPr lang="en-US" smtClean="0"/>
              <a:t>Click to edit Master title style</a:t>
            </a:r>
            <a:endParaRPr lang="en-US"/>
          </a:p>
        </p:txBody>
      </p:sp>
      <p:pic>
        <p:nvPicPr>
          <p:cNvPr id="8" name="Picture 3" descr="D:\Template Powerpoint\logo bps.png"/>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r="74252"/>
          <a:stretch/>
        </p:blipFill>
        <p:spPr bwMode="auto">
          <a:xfrm>
            <a:off x="335361" y="188640"/>
            <a:ext cx="988639" cy="5667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1324000" y="236220"/>
            <a:ext cx="3959201" cy="450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i="1" dirty="0" smtClean="0">
                <a:latin typeface="Arial" pitchFamily="34" charset="0"/>
              </a:rPr>
              <a:t>BPS – STATISTICS</a:t>
            </a:r>
            <a:r>
              <a:rPr lang="id-ID" sz="1400" b="1" i="1" baseline="0" dirty="0" smtClean="0">
                <a:latin typeface="Arial" pitchFamily="34" charset="0"/>
              </a:rPr>
              <a:t> INDONESIA</a:t>
            </a:r>
            <a:endParaRPr lang="en-US" sz="1400" b="1" i="1" dirty="0">
              <a:latin typeface="Arial" pitchFamily="34" charset="0"/>
            </a:endParaRPr>
          </a:p>
        </p:txBody>
      </p:sp>
    </p:spTree>
    <p:extLst>
      <p:ext uri="{BB962C8B-B14F-4D97-AF65-F5344CB8AC3E}">
        <p14:creationId xmlns:p14="http://schemas.microsoft.com/office/powerpoint/2010/main" xmlns="" val="1114009678"/>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referRelativeResize="0">
            <a:picLocks/>
          </p:cNvPicPr>
          <p:nvPr/>
        </p:nvPicPr>
        <p:blipFill rotWithShape="1">
          <a:blip r:embed="rId3" cstate="print">
            <a:extLst>
              <a:ext uri="{28A0092B-C50C-407E-A947-70E740481C1C}">
                <a14:useLocalDpi xmlns:a14="http://schemas.microsoft.com/office/drawing/2010/main" xmlns="" val="0"/>
              </a:ext>
            </a:extLst>
          </a:blip>
          <a:srcRect r="2741"/>
          <a:stretch/>
        </p:blipFill>
        <p:spPr>
          <a:xfrm>
            <a:off x="0" y="3861049"/>
            <a:ext cx="12192000" cy="3019185"/>
          </a:xfrm>
          <a:prstGeom prst="rect">
            <a:avLst/>
          </a:prstGeom>
        </p:spPr>
      </p:pic>
      <p:sp>
        <p:nvSpPr>
          <p:cNvPr id="2" name="Title 1"/>
          <p:cNvSpPr>
            <a:spLocks noGrp="1"/>
          </p:cNvSpPr>
          <p:nvPr>
            <p:ph type="title"/>
          </p:nvPr>
        </p:nvSpPr>
        <p:spPr>
          <a:xfrm>
            <a:off x="0" y="1280160"/>
            <a:ext cx="12192000" cy="1143000"/>
          </a:xfrm>
        </p:spPr>
        <p:txBody>
          <a:bodyPr>
            <a:noAutofit/>
          </a:bodyPr>
          <a:lstStyle/>
          <a:p>
            <a:pPr algn="ctr"/>
            <a:r>
              <a:rPr lang="id-ID" sz="3200" dirty="0" smtClean="0"/>
              <a:t>Challenges to fulfill</a:t>
            </a:r>
            <a:r>
              <a:rPr lang="en-US" sz="3200" dirty="0" smtClean="0"/>
              <a:t/>
            </a:r>
            <a:br>
              <a:rPr lang="en-US" sz="3200" dirty="0" smtClean="0"/>
            </a:br>
            <a:r>
              <a:rPr lang="id-ID" dirty="0" smtClean="0"/>
              <a:t>UN D</a:t>
            </a:r>
            <a:r>
              <a:rPr lang="en-US" dirty="0" err="1" smtClean="0"/>
              <a:t>emographic</a:t>
            </a:r>
            <a:r>
              <a:rPr lang="en-US" dirty="0" smtClean="0"/>
              <a:t> </a:t>
            </a:r>
            <a:r>
              <a:rPr lang="en-US" dirty="0" smtClean="0"/>
              <a:t>Yearbook</a:t>
            </a:r>
            <a:r>
              <a:rPr lang="id-ID" dirty="0" smtClean="0"/>
              <a:t> in Indonesia</a:t>
            </a:r>
            <a:endParaRPr lang="id-ID" sz="4000" dirty="0"/>
          </a:p>
        </p:txBody>
      </p:sp>
      <p:sp>
        <p:nvSpPr>
          <p:cNvPr id="5" name="Title 1"/>
          <p:cNvSpPr txBox="1">
            <a:spLocks/>
          </p:cNvSpPr>
          <p:nvPr/>
        </p:nvSpPr>
        <p:spPr>
          <a:xfrm>
            <a:off x="508000" y="2897118"/>
            <a:ext cx="10972800" cy="920502"/>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id-ID" dirty="0" smtClean="0"/>
              <a:t>Mariet Tetty Nuyetty</a:t>
            </a:r>
          </a:p>
          <a:p>
            <a:r>
              <a:rPr lang="id-ID" dirty="0" smtClean="0"/>
              <a:t>13-17 November </a:t>
            </a:r>
            <a:r>
              <a:rPr lang="id-ID" dirty="0"/>
              <a:t>2017</a:t>
            </a:r>
          </a:p>
          <a:p>
            <a:r>
              <a:rPr lang="id-ID" dirty="0" smtClean="0"/>
              <a:t>Hanoi </a:t>
            </a:r>
            <a:r>
              <a:rPr lang="id-ID" dirty="0"/>
              <a:t>– </a:t>
            </a:r>
            <a:r>
              <a:rPr lang="id-ID" dirty="0" smtClean="0"/>
              <a:t>Vietnam</a:t>
            </a:r>
            <a:endParaRPr lang="en-US" dirty="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3120" y="81537"/>
            <a:ext cx="9960781" cy="566738"/>
          </a:xfrm>
        </p:spPr>
        <p:txBody>
          <a:bodyPr>
            <a:noAutofit/>
          </a:bodyPr>
          <a:lstStyle/>
          <a:p>
            <a:r>
              <a:rPr lang="id-ID" sz="4000" dirty="0" smtClean="0"/>
              <a:t>Challenges</a:t>
            </a:r>
            <a:endParaRPr lang="en-US" sz="4000"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10</a:t>
            </a:fld>
            <a:endParaRPr lang="id-ID"/>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9651" y="3041651"/>
            <a:ext cx="12700"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2851" y="3194051"/>
            <a:ext cx="12700"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761191">
            <a:off x="203668" y="1143350"/>
            <a:ext cx="1921697" cy="1441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1521310" y="1007655"/>
            <a:ext cx="10411610" cy="5924699"/>
          </a:xfrm>
          <a:prstGeom prst="rect">
            <a:avLst/>
          </a:prstGeom>
        </p:spPr>
        <p:txBody>
          <a:bodyPr wrap="square">
            <a:spAutoFit/>
          </a:bodyPr>
          <a:lstStyle/>
          <a:p>
            <a:pPr marL="1249363" indent="-533400">
              <a:spcAft>
                <a:spcPts val="1200"/>
              </a:spcAft>
              <a:buNone/>
              <a:tabLst>
                <a:tab pos="1249363" algn="l"/>
              </a:tabLst>
            </a:pPr>
            <a:r>
              <a:rPr lang="id-ID" sz="2200" dirty="0" smtClean="0"/>
              <a:t>1.	</a:t>
            </a:r>
            <a:r>
              <a:rPr lang="en-ZW" sz="2200" dirty="0" smtClean="0"/>
              <a:t>Rely on census and surveys for </a:t>
            </a:r>
            <a:r>
              <a:rPr lang="id-ID" sz="2200" dirty="0" smtClean="0"/>
              <a:t>population, </a:t>
            </a:r>
            <a:r>
              <a:rPr lang="en-ZW" sz="2200" dirty="0" smtClean="0"/>
              <a:t>fertility</a:t>
            </a:r>
            <a:r>
              <a:rPr lang="id-ID" sz="2200" dirty="0" smtClean="0"/>
              <a:t>,</a:t>
            </a:r>
            <a:r>
              <a:rPr lang="en-ZW" sz="2200" dirty="0" smtClean="0"/>
              <a:t> and mortality estimates </a:t>
            </a:r>
            <a:endParaRPr lang="id-ID" sz="2200" dirty="0" smtClean="0"/>
          </a:p>
          <a:p>
            <a:pPr marL="1249363" indent="-533400">
              <a:spcAft>
                <a:spcPts val="1200"/>
              </a:spcAft>
              <a:buNone/>
              <a:tabLst>
                <a:tab pos="1249363" algn="l"/>
              </a:tabLst>
            </a:pPr>
            <a:r>
              <a:rPr lang="id-ID" sz="2200" dirty="0" smtClean="0"/>
              <a:t>2. 	Lack of c</a:t>
            </a:r>
            <a:r>
              <a:rPr lang="en-US" sz="2200" dirty="0" err="1" smtClean="0"/>
              <a:t>ompleteness</a:t>
            </a:r>
            <a:r>
              <a:rPr lang="en-US" sz="2200" dirty="0" smtClean="0"/>
              <a:t> and accuracy of </a:t>
            </a:r>
            <a:r>
              <a:rPr lang="id-ID" sz="2200" dirty="0" smtClean="0"/>
              <a:t>civil registration </a:t>
            </a:r>
            <a:r>
              <a:rPr lang="en-US" sz="2200" dirty="0" smtClean="0"/>
              <a:t>data</a:t>
            </a:r>
            <a:endParaRPr lang="id-ID" sz="2200" dirty="0" smtClean="0"/>
          </a:p>
          <a:p>
            <a:pPr marL="1249363" indent="-533400">
              <a:spcAft>
                <a:spcPts val="1200"/>
              </a:spcAft>
              <a:buNone/>
              <a:tabLst>
                <a:tab pos="1249363" algn="l"/>
              </a:tabLst>
            </a:pPr>
            <a:r>
              <a:rPr lang="id-ID" sz="2200" dirty="0" smtClean="0"/>
              <a:t>3.	</a:t>
            </a:r>
            <a:r>
              <a:rPr lang="en-US" sz="2200" dirty="0" smtClean="0"/>
              <a:t>Lack of awareness </a:t>
            </a:r>
            <a:r>
              <a:rPr lang="id-ID" sz="2200" dirty="0" smtClean="0"/>
              <a:t>of civil registration</a:t>
            </a:r>
          </a:p>
          <a:p>
            <a:pPr marL="1249363" indent="-533400">
              <a:spcAft>
                <a:spcPts val="1200"/>
              </a:spcAft>
              <a:buNone/>
              <a:tabLst>
                <a:tab pos="1249363" algn="l"/>
              </a:tabLst>
            </a:pPr>
            <a:r>
              <a:rPr lang="id-ID" sz="2200" dirty="0" smtClean="0"/>
              <a:t>4.	Lack of metadata</a:t>
            </a:r>
          </a:p>
          <a:p>
            <a:pPr marL="1249363" indent="-533400">
              <a:spcAft>
                <a:spcPts val="1200"/>
              </a:spcAft>
              <a:buNone/>
              <a:tabLst>
                <a:tab pos="1249363" algn="l"/>
              </a:tabLst>
            </a:pPr>
            <a:r>
              <a:rPr lang="id-ID" sz="2200" dirty="0" smtClean="0"/>
              <a:t>5. 	R</a:t>
            </a:r>
            <a:r>
              <a:rPr lang="en-US" sz="2200" dirty="0" err="1" smtClean="0"/>
              <a:t>egistration</a:t>
            </a:r>
            <a:r>
              <a:rPr lang="en-US" sz="2200" dirty="0" smtClean="0"/>
              <a:t> system covers only</a:t>
            </a:r>
            <a:r>
              <a:rPr lang="id-ID" sz="2200" dirty="0" smtClean="0"/>
              <a:t> </a:t>
            </a:r>
            <a:r>
              <a:rPr lang="en-US" sz="2200" dirty="0" smtClean="0"/>
              <a:t>certain vital events</a:t>
            </a:r>
            <a:r>
              <a:rPr lang="id-ID" sz="2200" dirty="0" smtClean="0"/>
              <a:t> </a:t>
            </a:r>
          </a:p>
          <a:p>
            <a:pPr marL="1249363" indent="-533400">
              <a:spcAft>
                <a:spcPts val="1200"/>
              </a:spcAft>
              <a:buNone/>
              <a:tabLst>
                <a:tab pos="1249363" algn="l"/>
              </a:tabLst>
            </a:pPr>
            <a:r>
              <a:rPr lang="id-ID" sz="2200" dirty="0" smtClean="0"/>
              <a:t>6.	</a:t>
            </a:r>
            <a:r>
              <a:rPr lang="en-US" sz="2200" dirty="0" err="1" smtClean="0"/>
              <a:t>Inadequa</a:t>
            </a:r>
            <a:r>
              <a:rPr lang="id-ID" sz="2200" dirty="0" smtClean="0"/>
              <a:t>te </a:t>
            </a:r>
            <a:r>
              <a:rPr lang="en-US" sz="2200" dirty="0" smtClean="0"/>
              <a:t>staff</a:t>
            </a:r>
            <a:r>
              <a:rPr lang="id-ID" sz="2200" dirty="0" smtClean="0"/>
              <a:t> at provincial and district levels to manage the data</a:t>
            </a:r>
          </a:p>
          <a:p>
            <a:pPr marL="1249363" indent="-533400">
              <a:spcAft>
                <a:spcPts val="1200"/>
              </a:spcAft>
              <a:buNone/>
              <a:tabLst>
                <a:tab pos="1249363" algn="l"/>
              </a:tabLst>
            </a:pPr>
            <a:r>
              <a:rPr lang="id-ID" sz="2200" dirty="0" smtClean="0"/>
              <a:t>7. 	</a:t>
            </a:r>
            <a:r>
              <a:rPr lang="en-ZW" sz="2200" dirty="0" smtClean="0"/>
              <a:t>Limited coverage of the data</a:t>
            </a:r>
            <a:r>
              <a:rPr lang="id-ID" sz="2200" dirty="0" smtClean="0"/>
              <a:t>, i</a:t>
            </a:r>
            <a:r>
              <a:rPr lang="en-US" sz="2200" dirty="0" err="1" smtClean="0"/>
              <a:t>nformation</a:t>
            </a:r>
            <a:r>
              <a:rPr lang="en-US" sz="2200" dirty="0" smtClean="0"/>
              <a:t> not collected within the </a:t>
            </a:r>
            <a:r>
              <a:rPr lang="id-ID" sz="2200" dirty="0" smtClean="0"/>
              <a:t>region</a:t>
            </a:r>
          </a:p>
          <a:p>
            <a:pPr marL="1249363" indent="-533400">
              <a:spcAft>
                <a:spcPts val="1200"/>
              </a:spcAft>
              <a:buNone/>
              <a:tabLst>
                <a:tab pos="1249363" algn="l"/>
              </a:tabLst>
            </a:pPr>
            <a:r>
              <a:rPr lang="id-ID" sz="2200" dirty="0" smtClean="0"/>
              <a:t>8.	Coordination among agencies </a:t>
            </a:r>
            <a:r>
              <a:rPr lang="en-US" sz="2200" dirty="0" smtClean="0"/>
              <a:t>that provide vital </a:t>
            </a:r>
            <a:r>
              <a:rPr lang="id-ID" sz="2200" dirty="0" smtClean="0"/>
              <a:t>statistics </a:t>
            </a:r>
            <a:r>
              <a:rPr lang="en-US" sz="2200" dirty="0" smtClean="0"/>
              <a:t>has not worked well</a:t>
            </a:r>
            <a:endParaRPr lang="id-ID" sz="2200" dirty="0" smtClean="0"/>
          </a:p>
          <a:p>
            <a:pPr marL="1249363" indent="-533400">
              <a:spcAft>
                <a:spcPts val="1200"/>
              </a:spcAft>
              <a:buAutoNum type="arabicPeriod" startAt="9"/>
              <a:tabLst>
                <a:tab pos="1249363" algn="l"/>
              </a:tabLst>
            </a:pPr>
            <a:r>
              <a:rPr lang="id-ID" sz="2200" dirty="0" smtClean="0"/>
              <a:t>Limited </a:t>
            </a:r>
            <a:r>
              <a:rPr lang="id-ID" sz="2200" dirty="0" smtClean="0"/>
              <a:t>data </a:t>
            </a:r>
            <a:r>
              <a:rPr lang="en-US" sz="2200" dirty="0" err="1" smtClean="0"/>
              <a:t>disaggregat</a:t>
            </a:r>
            <a:r>
              <a:rPr lang="id-ID" sz="2200" dirty="0" smtClean="0"/>
              <a:t>ed</a:t>
            </a:r>
            <a:endParaRPr lang="id-ID" sz="2200" dirty="0" smtClean="0"/>
          </a:p>
        </p:txBody>
      </p:sp>
    </p:spTree>
    <p:extLst>
      <p:ext uri="{BB962C8B-B14F-4D97-AF65-F5344CB8AC3E}">
        <p14:creationId xmlns:p14="http://schemas.microsoft.com/office/powerpoint/2010/main" xmlns="" val="2052893275"/>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3120" y="81537"/>
            <a:ext cx="9960781" cy="566738"/>
          </a:xfrm>
        </p:spPr>
        <p:txBody>
          <a:bodyPr>
            <a:noAutofit/>
          </a:bodyPr>
          <a:lstStyle/>
          <a:p>
            <a:r>
              <a:rPr lang="id-ID" sz="4400" dirty="0" smtClean="0"/>
              <a:t>R</a:t>
            </a:r>
            <a:r>
              <a:rPr lang="en-US" sz="4400" dirty="0" err="1" smtClean="0"/>
              <a:t>ecomendation</a:t>
            </a:r>
            <a:endParaRPr lang="en-US" sz="4400"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11</a:t>
            </a:fld>
            <a:endParaRPr lang="id-ID"/>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9651" y="3041651"/>
            <a:ext cx="12700"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2851" y="3194051"/>
            <a:ext cx="12700"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761191">
            <a:off x="203668" y="1143350"/>
            <a:ext cx="1921697" cy="1441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2085190" y="1038135"/>
            <a:ext cx="10106810" cy="5324535"/>
          </a:xfrm>
          <a:prstGeom prst="rect">
            <a:avLst/>
          </a:prstGeom>
        </p:spPr>
        <p:txBody>
          <a:bodyPr wrap="square">
            <a:spAutoFit/>
          </a:bodyPr>
          <a:lstStyle/>
          <a:p>
            <a:pPr marL="457200" indent="-457200">
              <a:spcBef>
                <a:spcPts val="600"/>
              </a:spcBef>
              <a:spcAft>
                <a:spcPts val="1200"/>
              </a:spcAft>
              <a:buClr>
                <a:srgbClr val="C00000"/>
              </a:buClr>
              <a:buFont typeface="+mj-lt"/>
              <a:buAutoNum type="arabicPeriod"/>
            </a:pPr>
            <a:r>
              <a:rPr lang="id-ID" sz="2800" dirty="0" smtClean="0"/>
              <a:t>Socialization on the importance of vital event registration</a:t>
            </a:r>
          </a:p>
          <a:p>
            <a:pPr marL="457200" indent="-457200">
              <a:spcBef>
                <a:spcPts val="600"/>
              </a:spcBef>
              <a:spcAft>
                <a:spcPts val="1200"/>
              </a:spcAft>
              <a:buClr>
                <a:srgbClr val="C00000"/>
              </a:buClr>
              <a:buFont typeface="+mj-lt"/>
              <a:buAutoNum type="arabicPeriod"/>
            </a:pPr>
            <a:r>
              <a:rPr lang="id-ID" sz="2800" dirty="0" smtClean="0"/>
              <a:t>Statistical capacity building for staffs in </a:t>
            </a:r>
            <a:r>
              <a:rPr lang="en-US" sz="2800" dirty="0" smtClean="0"/>
              <a:t>district or </a:t>
            </a:r>
            <a:r>
              <a:rPr lang="en-US" sz="2800" dirty="0" err="1" smtClean="0"/>
              <a:t>provinc</a:t>
            </a:r>
            <a:r>
              <a:rPr lang="id-ID" sz="2800" dirty="0" smtClean="0"/>
              <a:t>ia</a:t>
            </a:r>
            <a:r>
              <a:rPr lang="en-US" sz="2800" dirty="0" smtClean="0"/>
              <a:t>l </a:t>
            </a:r>
            <a:r>
              <a:rPr lang="id-ID" sz="2800" dirty="0" smtClean="0"/>
              <a:t>Ministry of Home Affairs (MOHA)’s offices </a:t>
            </a:r>
            <a:r>
              <a:rPr lang="en-US" sz="2800" dirty="0" smtClean="0"/>
              <a:t>to capture </a:t>
            </a:r>
            <a:r>
              <a:rPr lang="id-ID" sz="2800" dirty="0" smtClean="0"/>
              <a:t>the </a:t>
            </a:r>
            <a:r>
              <a:rPr lang="en-US" sz="2800" dirty="0" smtClean="0"/>
              <a:t>data</a:t>
            </a:r>
          </a:p>
          <a:p>
            <a:pPr marL="457200" indent="-457200">
              <a:spcBef>
                <a:spcPts val="600"/>
              </a:spcBef>
              <a:spcAft>
                <a:spcPts val="1200"/>
              </a:spcAft>
              <a:buClr>
                <a:srgbClr val="C00000"/>
              </a:buClr>
              <a:buFont typeface="+mj-lt"/>
              <a:buAutoNum type="arabicPeriod"/>
            </a:pPr>
            <a:r>
              <a:rPr lang="en-US" sz="2800" dirty="0" smtClean="0"/>
              <a:t>Training </a:t>
            </a:r>
            <a:r>
              <a:rPr lang="en-US" sz="2800" dirty="0" err="1" smtClean="0"/>
              <a:t>programmes</a:t>
            </a:r>
            <a:r>
              <a:rPr lang="id-ID" sz="2800" dirty="0" smtClean="0"/>
              <a:t> on CRVS for district or provincial MOHA office staffs</a:t>
            </a:r>
          </a:p>
          <a:p>
            <a:pPr marL="457200" indent="-457200">
              <a:spcBef>
                <a:spcPts val="600"/>
              </a:spcBef>
              <a:spcAft>
                <a:spcPts val="1200"/>
              </a:spcAft>
              <a:buClr>
                <a:srgbClr val="C00000"/>
              </a:buClr>
              <a:buFont typeface="+mj-lt"/>
              <a:buAutoNum type="arabicPeriod"/>
            </a:pPr>
            <a:r>
              <a:rPr lang="id-ID" sz="2800" dirty="0" smtClean="0"/>
              <a:t>Statistics office </a:t>
            </a:r>
            <a:r>
              <a:rPr lang="en-US" sz="2800" dirty="0" smtClean="0"/>
              <a:t>start </a:t>
            </a:r>
            <a:r>
              <a:rPr lang="id-ID" sz="2800" dirty="0" smtClean="0"/>
              <a:t>to </a:t>
            </a:r>
            <a:r>
              <a:rPr lang="en-US" sz="2800" dirty="0" smtClean="0"/>
              <a:t>collect data from </a:t>
            </a:r>
            <a:r>
              <a:rPr lang="id-ID" sz="2800" dirty="0" smtClean="0"/>
              <a:t>MOHA office </a:t>
            </a:r>
          </a:p>
          <a:p>
            <a:pPr marL="457200" indent="-457200">
              <a:spcBef>
                <a:spcPts val="600"/>
              </a:spcBef>
              <a:spcAft>
                <a:spcPts val="1200"/>
              </a:spcAft>
              <a:buClr>
                <a:srgbClr val="C00000"/>
              </a:buClr>
              <a:buFont typeface="+mj-lt"/>
              <a:buAutoNum type="arabicPeriod"/>
            </a:pPr>
            <a:r>
              <a:rPr lang="en-US" sz="2800" dirty="0" smtClean="0"/>
              <a:t>Other vital statistics should start being produced to </a:t>
            </a:r>
            <a:r>
              <a:rPr lang="id-ID" sz="2800" dirty="0" smtClean="0"/>
              <a:t>meet users’ needs</a:t>
            </a:r>
            <a:endParaRPr lang="en-US" sz="2800" dirty="0" smtClean="0"/>
          </a:p>
        </p:txBody>
      </p:sp>
    </p:spTree>
    <p:extLst>
      <p:ext uri="{BB962C8B-B14F-4D97-AF65-F5344CB8AC3E}">
        <p14:creationId xmlns:p14="http://schemas.microsoft.com/office/powerpoint/2010/main" xmlns="" val="2052893275"/>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referRelativeResize="0">
            <a:picLocks/>
          </p:cNvPicPr>
          <p:nvPr/>
        </p:nvPicPr>
        <p:blipFill rotWithShape="1">
          <a:blip r:embed="rId3">
            <a:lum bright="70000" contrast="-70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r="2741"/>
          <a:stretch/>
        </p:blipFill>
        <p:spPr>
          <a:xfrm>
            <a:off x="0" y="3861049"/>
            <a:ext cx="12192000" cy="3019185"/>
          </a:xfrm>
          <a:prstGeom prst="rect">
            <a:avLst/>
          </a:prstGeom>
        </p:spPr>
      </p:pic>
      <p:sp>
        <p:nvSpPr>
          <p:cNvPr id="8" name="TextBox 7"/>
          <p:cNvSpPr txBox="1"/>
          <p:nvPr/>
        </p:nvSpPr>
        <p:spPr>
          <a:xfrm>
            <a:off x="3747100" y="2722569"/>
            <a:ext cx="4697800" cy="584775"/>
          </a:xfrm>
          <a:prstGeom prst="rect">
            <a:avLst/>
          </a:prstGeom>
          <a:noFill/>
        </p:spPr>
        <p:txBody>
          <a:bodyPr wrap="square" rtlCol="0">
            <a:spAutoFit/>
          </a:bodyPr>
          <a:lstStyle/>
          <a:p>
            <a:pPr algn="ctr"/>
            <a:r>
              <a:rPr lang="id-ID" sz="3200" b="1" i="1" dirty="0" smtClean="0">
                <a:solidFill>
                  <a:srgbClr val="FFFF00"/>
                </a:solidFill>
                <a:latin typeface="+mj-lt"/>
              </a:rPr>
              <a:t>www.bps.go.id</a:t>
            </a:r>
            <a:endParaRPr lang="en-US" sz="3200" b="1" i="1" dirty="0">
              <a:solidFill>
                <a:srgbClr val="FFFF00"/>
              </a:solidFill>
              <a:latin typeface="+mj-lt"/>
            </a:endParaRPr>
          </a:p>
        </p:txBody>
      </p:sp>
      <p:sp>
        <p:nvSpPr>
          <p:cNvPr id="4" name="TextBox 3"/>
          <p:cNvSpPr txBox="1"/>
          <p:nvPr/>
        </p:nvSpPr>
        <p:spPr>
          <a:xfrm>
            <a:off x="2212896" y="1066800"/>
            <a:ext cx="7584843" cy="1446550"/>
          </a:xfrm>
          <a:prstGeom prst="rect">
            <a:avLst/>
          </a:prstGeom>
          <a:noFill/>
        </p:spPr>
        <p:txBody>
          <a:bodyPr wrap="square" rtlCol="0">
            <a:spAutoFit/>
          </a:bodyPr>
          <a:lstStyle/>
          <a:p>
            <a:pPr algn="ctr"/>
            <a:r>
              <a:rPr lang="id-ID" sz="4400" b="1" i="1" dirty="0" smtClean="0">
                <a:solidFill>
                  <a:schemeClr val="bg1"/>
                </a:solidFill>
              </a:rPr>
              <a:t>Terima Kasih</a:t>
            </a:r>
          </a:p>
          <a:p>
            <a:pPr algn="ctr"/>
            <a:r>
              <a:rPr lang="id-ID" sz="4400" b="1" dirty="0" smtClean="0">
                <a:solidFill>
                  <a:schemeClr val="bg1"/>
                </a:solidFill>
              </a:rPr>
              <a:t>Thank </a:t>
            </a:r>
            <a:r>
              <a:rPr lang="id-ID" sz="4400" b="1" dirty="0" smtClean="0">
                <a:solidFill>
                  <a:schemeClr val="bg1"/>
                </a:solidFill>
              </a:rPr>
              <a:t>You</a:t>
            </a:r>
            <a:endParaRPr lang="id-ID" sz="4400" b="1" dirty="0" smtClean="0">
              <a:solidFill>
                <a:schemeClr val="bg1"/>
              </a:solidFill>
            </a:endParaRPr>
          </a:p>
        </p:txBody>
      </p:sp>
      <p:pic>
        <p:nvPicPr>
          <p:cNvPr id="1026" name="Picture 2" descr="C:\Users\bps\Desktop\Template\Icon\png\twitte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2977" y="5775960"/>
            <a:ext cx="73152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bps\Desktop\Template\Icon\png\email5.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62977" y="4298736"/>
            <a:ext cx="73152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bps\Desktop\Template\Icon\png\facebook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62977" y="5037348"/>
            <a:ext cx="73152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bps\Desktop\Template\Icon\png\pin56.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8504" y="4298736"/>
            <a:ext cx="73152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bps\Desktop\Template\Icon\png\telephone5.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8504" y="5037348"/>
            <a:ext cx="731520" cy="5486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351570" y="4421575"/>
            <a:ext cx="4959735" cy="369332"/>
          </a:xfrm>
          <a:prstGeom prst="rect">
            <a:avLst/>
          </a:prstGeom>
        </p:spPr>
        <p:txBody>
          <a:bodyPr wrap="square">
            <a:spAutoFit/>
          </a:bodyPr>
          <a:lstStyle/>
          <a:p>
            <a:r>
              <a:rPr lang="en-US" dirty="0"/>
              <a:t>Jl. Dr. </a:t>
            </a:r>
            <a:r>
              <a:rPr lang="en-US" dirty="0" err="1"/>
              <a:t>Sutomo</a:t>
            </a:r>
            <a:r>
              <a:rPr lang="en-US" dirty="0"/>
              <a:t> 6-8 Jakarta </a:t>
            </a:r>
            <a:r>
              <a:rPr lang="en-US" dirty="0" smtClean="0"/>
              <a:t>10710</a:t>
            </a:r>
            <a:endParaRPr lang="en-US" dirty="0"/>
          </a:p>
        </p:txBody>
      </p:sp>
      <p:sp>
        <p:nvSpPr>
          <p:cNvPr id="3" name="Rectangle 2"/>
          <p:cNvSpPr/>
          <p:nvPr/>
        </p:nvSpPr>
        <p:spPr>
          <a:xfrm>
            <a:off x="1351570" y="5162177"/>
            <a:ext cx="3752950" cy="369332"/>
          </a:xfrm>
          <a:prstGeom prst="rect">
            <a:avLst/>
          </a:prstGeom>
        </p:spPr>
        <p:txBody>
          <a:bodyPr wrap="none">
            <a:spAutoFit/>
          </a:bodyPr>
          <a:lstStyle/>
          <a:p>
            <a:r>
              <a:rPr lang="en-US" dirty="0" smtClean="0"/>
              <a:t>(</a:t>
            </a:r>
            <a:r>
              <a:rPr lang="en-US" dirty="0"/>
              <a:t>0</a:t>
            </a:r>
            <a:r>
              <a:rPr lang="en-US" dirty="0" smtClean="0"/>
              <a:t>21</a:t>
            </a:r>
            <a:r>
              <a:rPr lang="en-US" dirty="0"/>
              <a:t>) 3841195, 3842508, 3810291</a:t>
            </a:r>
          </a:p>
        </p:txBody>
      </p:sp>
      <p:sp>
        <p:nvSpPr>
          <p:cNvPr id="12" name="Rectangle 11"/>
          <p:cNvSpPr/>
          <p:nvPr/>
        </p:nvSpPr>
        <p:spPr>
          <a:xfrm>
            <a:off x="7708280" y="5140405"/>
            <a:ext cx="3302507" cy="369332"/>
          </a:xfrm>
          <a:prstGeom prst="rect">
            <a:avLst/>
          </a:prstGeom>
        </p:spPr>
        <p:txBody>
          <a:bodyPr wrap="none">
            <a:spAutoFit/>
          </a:bodyPr>
          <a:lstStyle/>
          <a:p>
            <a:r>
              <a:rPr lang="en-US" dirty="0" err="1" smtClean="0"/>
              <a:t>Badan</a:t>
            </a:r>
            <a:r>
              <a:rPr lang="en-US" dirty="0" smtClean="0"/>
              <a:t> </a:t>
            </a:r>
            <a:r>
              <a:rPr lang="en-US" dirty="0" err="1" smtClean="0"/>
              <a:t>Pusat</a:t>
            </a:r>
            <a:r>
              <a:rPr lang="en-US" dirty="0" smtClean="0"/>
              <a:t> </a:t>
            </a:r>
            <a:r>
              <a:rPr lang="en-US" dirty="0" err="1" smtClean="0"/>
              <a:t>Statistik</a:t>
            </a:r>
            <a:r>
              <a:rPr lang="en-US" dirty="0" smtClean="0"/>
              <a:t> (Page)</a:t>
            </a:r>
            <a:endParaRPr lang="en-US" dirty="0"/>
          </a:p>
        </p:txBody>
      </p:sp>
      <p:sp>
        <p:nvSpPr>
          <p:cNvPr id="5" name="Rectangle 4"/>
          <p:cNvSpPr/>
          <p:nvPr/>
        </p:nvSpPr>
        <p:spPr>
          <a:xfrm>
            <a:off x="7708279" y="5902778"/>
            <a:ext cx="1808508" cy="369332"/>
          </a:xfrm>
          <a:prstGeom prst="rect">
            <a:avLst/>
          </a:prstGeom>
        </p:spPr>
        <p:txBody>
          <a:bodyPr wrap="none">
            <a:spAutoFit/>
          </a:bodyPr>
          <a:lstStyle/>
          <a:p>
            <a:r>
              <a:rPr lang="en-US" dirty="0"/>
              <a:t>@</a:t>
            </a:r>
            <a:r>
              <a:rPr lang="en-US" dirty="0" err="1"/>
              <a:t>bps_statistics</a:t>
            </a:r>
            <a:endParaRPr lang="en-US" dirty="0"/>
          </a:p>
        </p:txBody>
      </p:sp>
      <p:sp>
        <p:nvSpPr>
          <p:cNvPr id="6" name="Rectangle 5"/>
          <p:cNvSpPr/>
          <p:nvPr/>
        </p:nvSpPr>
        <p:spPr>
          <a:xfrm>
            <a:off x="7708280" y="4399803"/>
            <a:ext cx="2130711" cy="369332"/>
          </a:xfrm>
          <a:prstGeom prst="rect">
            <a:avLst/>
          </a:prstGeom>
        </p:spPr>
        <p:txBody>
          <a:bodyPr wrap="none">
            <a:spAutoFit/>
          </a:bodyPr>
          <a:lstStyle/>
          <a:p>
            <a:r>
              <a:rPr lang="en-US" dirty="0"/>
              <a:t>bpshq@bps.go.id</a:t>
            </a:r>
          </a:p>
        </p:txBody>
      </p:sp>
      <p:pic>
        <p:nvPicPr>
          <p:cNvPr id="1032" name="Picture 8" descr="C:\Users\bps\Desktop\Template\Icon\telephone124.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18504" y="5775960"/>
            <a:ext cx="731520" cy="54864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351570" y="5902778"/>
            <a:ext cx="1701107" cy="369332"/>
          </a:xfrm>
          <a:prstGeom prst="rect">
            <a:avLst/>
          </a:prstGeom>
        </p:spPr>
        <p:txBody>
          <a:bodyPr wrap="none">
            <a:spAutoFit/>
          </a:bodyPr>
          <a:lstStyle/>
          <a:p>
            <a:r>
              <a:rPr lang="en-US" dirty="0" smtClean="0"/>
              <a:t>(021</a:t>
            </a:r>
            <a:r>
              <a:rPr lang="en-US" dirty="0"/>
              <a:t>) 3857046</a:t>
            </a:r>
          </a:p>
        </p:txBody>
      </p:sp>
    </p:spTree>
    <p:extLst>
      <p:ext uri="{BB962C8B-B14F-4D97-AF65-F5344CB8AC3E}">
        <p14:creationId xmlns:p14="http://schemas.microsoft.com/office/powerpoint/2010/main" xmlns="" val="228769199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buClr>
                <a:srgbClr val="C00000"/>
              </a:buClr>
            </a:pPr>
            <a:r>
              <a:rPr lang="id-ID" dirty="0" smtClean="0"/>
              <a:t>UN Demographic yearbook?</a:t>
            </a:r>
          </a:p>
          <a:p>
            <a:pPr>
              <a:buClr>
                <a:srgbClr val="C00000"/>
              </a:buClr>
            </a:pPr>
            <a:r>
              <a:rPr lang="id-ID" dirty="0" smtClean="0"/>
              <a:t>Data source</a:t>
            </a:r>
          </a:p>
          <a:p>
            <a:pPr>
              <a:buClr>
                <a:srgbClr val="C00000"/>
              </a:buClr>
            </a:pPr>
            <a:r>
              <a:rPr lang="id-ID" dirty="0" smtClean="0"/>
              <a:t>Challenges</a:t>
            </a:r>
          </a:p>
          <a:p>
            <a:pPr>
              <a:buClr>
                <a:srgbClr val="C00000"/>
              </a:buClr>
            </a:pPr>
            <a:r>
              <a:rPr lang="id-ID" dirty="0" smtClean="0"/>
              <a:t>Recommendation</a:t>
            </a:r>
            <a:endParaRPr lang="en-US" dirty="0"/>
          </a:p>
        </p:txBody>
      </p:sp>
      <p:sp>
        <p:nvSpPr>
          <p:cNvPr id="3" name="Title 2"/>
          <p:cNvSpPr>
            <a:spLocks noGrp="1"/>
          </p:cNvSpPr>
          <p:nvPr>
            <p:ph type="title"/>
          </p:nvPr>
        </p:nvSpPr>
        <p:spPr/>
        <p:txBody>
          <a:bodyPr>
            <a:normAutofit fontScale="90000"/>
          </a:bodyPr>
          <a:lstStyle/>
          <a:p>
            <a:r>
              <a:rPr lang="id-ID" dirty="0" smtClean="0"/>
              <a:t>Outline</a:t>
            </a:r>
            <a:endParaRPr lang="en-US"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2</a:t>
            </a:fld>
            <a:endParaRPr lang="id-ID"/>
          </a:p>
        </p:txBody>
      </p:sp>
    </p:spTree>
    <p:extLst>
      <p:ext uri="{BB962C8B-B14F-4D97-AF65-F5344CB8AC3E}">
        <p14:creationId xmlns:p14="http://schemas.microsoft.com/office/powerpoint/2010/main" xmlns="" val="854765120"/>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55600" indent="-355600">
              <a:buNone/>
              <a:tabLst>
                <a:tab pos="355600" algn="l"/>
              </a:tabLst>
            </a:pPr>
            <a:r>
              <a:rPr lang="id-ID" dirty="0" smtClean="0"/>
              <a:t>- 	</a:t>
            </a:r>
            <a:r>
              <a:rPr lang="en-US" dirty="0" smtClean="0"/>
              <a:t>The United Nations </a:t>
            </a:r>
            <a:r>
              <a:rPr lang="en-US" i="1" dirty="0" smtClean="0"/>
              <a:t>Demographic Yearbook</a:t>
            </a:r>
            <a:r>
              <a:rPr lang="en-US" dirty="0" smtClean="0"/>
              <a:t> </a:t>
            </a:r>
            <a:r>
              <a:rPr lang="id-ID" dirty="0" smtClean="0"/>
              <a:t>is a UN statistics publication on population size, </a:t>
            </a:r>
            <a:r>
              <a:rPr lang="en-US" dirty="0" smtClean="0"/>
              <a:t>composition, births, deaths, marriage and divorce on an annual basis. </a:t>
            </a:r>
            <a:endParaRPr lang="id-ID" dirty="0" smtClean="0"/>
          </a:p>
          <a:p>
            <a:pPr marL="355600" indent="-355600">
              <a:buNone/>
              <a:tabLst>
                <a:tab pos="355600" algn="l"/>
              </a:tabLst>
            </a:pPr>
            <a:endParaRPr lang="id-ID" dirty="0" smtClean="0"/>
          </a:p>
          <a:p>
            <a:pPr>
              <a:buNone/>
            </a:pPr>
            <a:r>
              <a:rPr lang="id-ID" dirty="0" smtClean="0"/>
              <a:t>-	It </a:t>
            </a:r>
            <a:r>
              <a:rPr lang="en-US" dirty="0" smtClean="0"/>
              <a:t>collects</a:t>
            </a:r>
            <a:r>
              <a:rPr lang="id-ID" dirty="0" smtClean="0"/>
              <a:t> data </a:t>
            </a:r>
            <a:r>
              <a:rPr lang="en-US" dirty="0" smtClean="0"/>
              <a:t>from national statistical authorities through </a:t>
            </a:r>
            <a:r>
              <a:rPr lang="id-ID" dirty="0" smtClean="0"/>
              <a:t>annual questionnaires</a:t>
            </a:r>
            <a:r>
              <a:rPr lang="en-US" dirty="0" smtClean="0"/>
              <a:t>, compiles and disseminates official statistics on a wide range of topics. </a:t>
            </a:r>
            <a:endParaRPr lang="id-ID" dirty="0" smtClean="0"/>
          </a:p>
        </p:txBody>
      </p:sp>
      <p:sp>
        <p:nvSpPr>
          <p:cNvPr id="3" name="Title 2"/>
          <p:cNvSpPr>
            <a:spLocks noGrp="1"/>
          </p:cNvSpPr>
          <p:nvPr>
            <p:ph type="title"/>
          </p:nvPr>
        </p:nvSpPr>
        <p:spPr/>
        <p:txBody>
          <a:bodyPr>
            <a:normAutofit fontScale="90000"/>
          </a:bodyPr>
          <a:lstStyle/>
          <a:p>
            <a:r>
              <a:rPr lang="id-ID" dirty="0" smtClean="0"/>
              <a:t>UN Demographic yearbook?</a:t>
            </a:r>
            <a:endParaRPr lang="en-US"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3</a:t>
            </a:fld>
            <a:endParaRPr lang="id-ID"/>
          </a:p>
        </p:txBody>
      </p:sp>
    </p:spTree>
    <p:extLst>
      <p:ext uri="{BB962C8B-B14F-4D97-AF65-F5344CB8AC3E}">
        <p14:creationId xmlns:p14="http://schemas.microsoft.com/office/powerpoint/2010/main" xmlns="" val="854765120"/>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914400" lvl="1" indent="-457200">
              <a:spcAft>
                <a:spcPts val="1200"/>
              </a:spcAft>
              <a:buNone/>
            </a:pPr>
            <a:r>
              <a:rPr lang="id-ID" sz="3200" dirty="0" smtClean="0">
                <a:solidFill>
                  <a:schemeClr val="tx1"/>
                </a:solidFill>
              </a:rPr>
              <a:t>-	</a:t>
            </a:r>
            <a:r>
              <a:rPr lang="en-US" sz="3200" dirty="0" smtClean="0">
                <a:solidFill>
                  <a:schemeClr val="tx1"/>
                </a:solidFill>
              </a:rPr>
              <a:t>Population estimates</a:t>
            </a:r>
            <a:r>
              <a:rPr lang="id-ID" sz="3200" dirty="0" smtClean="0">
                <a:solidFill>
                  <a:schemeClr val="tx1"/>
                </a:solidFill>
              </a:rPr>
              <a:t> (11 tables)</a:t>
            </a:r>
            <a:endParaRPr lang="en-US" sz="3200" dirty="0" smtClean="0">
              <a:solidFill>
                <a:schemeClr val="tx1"/>
              </a:solidFill>
            </a:endParaRPr>
          </a:p>
          <a:p>
            <a:pPr marL="914400" lvl="1" indent="-457200">
              <a:spcAft>
                <a:spcPts val="1200"/>
              </a:spcAft>
              <a:buNone/>
            </a:pPr>
            <a:r>
              <a:rPr lang="id-ID" sz="3200" dirty="0" smtClean="0">
                <a:solidFill>
                  <a:schemeClr val="tx1"/>
                </a:solidFill>
              </a:rPr>
              <a:t>-	</a:t>
            </a:r>
            <a:r>
              <a:rPr lang="en-US" sz="3200" dirty="0" smtClean="0">
                <a:solidFill>
                  <a:schemeClr val="tx1"/>
                </a:solidFill>
              </a:rPr>
              <a:t>Vital Statistics</a:t>
            </a:r>
            <a:r>
              <a:rPr lang="id-ID" sz="3200" dirty="0" smtClean="0">
                <a:solidFill>
                  <a:schemeClr val="tx1"/>
                </a:solidFill>
              </a:rPr>
              <a:t> (43 tables)</a:t>
            </a:r>
          </a:p>
          <a:p>
            <a:pPr marL="898525" lvl="1" indent="-457200">
              <a:spcAft>
                <a:spcPts val="1200"/>
              </a:spcAft>
              <a:buNone/>
              <a:tabLst>
                <a:tab pos="898525" algn="l"/>
              </a:tabLst>
            </a:pPr>
            <a:r>
              <a:rPr lang="id-ID" sz="3200" dirty="0" smtClean="0">
                <a:solidFill>
                  <a:schemeClr val="tx1"/>
                </a:solidFill>
              </a:rPr>
              <a:t>-	</a:t>
            </a:r>
            <a:r>
              <a:rPr lang="en-US" sz="3200" dirty="0" smtClean="0">
                <a:solidFill>
                  <a:schemeClr val="tx1"/>
                </a:solidFill>
              </a:rPr>
              <a:t>International </a:t>
            </a:r>
            <a:r>
              <a:rPr lang="id-ID" sz="3200" dirty="0" smtClean="0">
                <a:solidFill>
                  <a:schemeClr val="tx1"/>
                </a:solidFill>
              </a:rPr>
              <a:t>travel and </a:t>
            </a:r>
            <a:r>
              <a:rPr lang="en-US" sz="3200" dirty="0" smtClean="0">
                <a:solidFill>
                  <a:schemeClr val="tx1"/>
                </a:solidFill>
              </a:rPr>
              <a:t>Migration </a:t>
            </a:r>
            <a:r>
              <a:rPr lang="id-ID" sz="3200" dirty="0" smtClean="0">
                <a:solidFill>
                  <a:schemeClr val="tx1"/>
                </a:solidFill>
              </a:rPr>
              <a:t>Statistics (9 tables)</a:t>
            </a:r>
            <a:endParaRPr lang="en-US" sz="2800" dirty="0" smtClean="0">
              <a:solidFill>
                <a:schemeClr val="tx1"/>
              </a:solidFill>
            </a:endParaRPr>
          </a:p>
        </p:txBody>
      </p:sp>
      <p:sp>
        <p:nvSpPr>
          <p:cNvPr id="3" name="Title 2"/>
          <p:cNvSpPr>
            <a:spLocks noGrp="1"/>
          </p:cNvSpPr>
          <p:nvPr>
            <p:ph type="title"/>
          </p:nvPr>
        </p:nvSpPr>
        <p:spPr/>
        <p:txBody>
          <a:bodyPr>
            <a:normAutofit fontScale="90000"/>
          </a:bodyPr>
          <a:lstStyle/>
          <a:p>
            <a:r>
              <a:rPr lang="id-ID" dirty="0" smtClean="0"/>
              <a:t>Questionnaires</a:t>
            </a:r>
            <a:endParaRPr lang="en-US"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4</a:t>
            </a:fld>
            <a:endParaRPr lang="id-ID"/>
          </a:p>
        </p:txBody>
      </p:sp>
    </p:spTree>
    <p:extLst>
      <p:ext uri="{BB962C8B-B14F-4D97-AF65-F5344CB8AC3E}">
        <p14:creationId xmlns:p14="http://schemas.microsoft.com/office/powerpoint/2010/main" xmlns="" val="854765120"/>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buNone/>
            </a:pPr>
            <a:r>
              <a:rPr lang="id-ID" dirty="0" smtClean="0"/>
              <a:t>1. Census/surveys</a:t>
            </a:r>
            <a:r>
              <a:rPr lang="id-ID" dirty="0" smtClean="0"/>
              <a:t>: Population census/survey</a:t>
            </a:r>
            <a:endParaRPr lang="en-ZW" dirty="0" smtClean="0"/>
          </a:p>
          <a:p>
            <a:pPr lvl="1">
              <a:buNone/>
            </a:pPr>
            <a:r>
              <a:rPr lang="id-ID" sz="2800" dirty="0" smtClean="0"/>
              <a:t>- </a:t>
            </a:r>
            <a:r>
              <a:rPr lang="en-ZW" sz="2800" dirty="0" smtClean="0"/>
              <a:t>Mortality rates</a:t>
            </a:r>
          </a:p>
          <a:p>
            <a:pPr lvl="1">
              <a:spcAft>
                <a:spcPts val="1200"/>
              </a:spcAft>
              <a:buNone/>
            </a:pPr>
            <a:r>
              <a:rPr lang="id-ID" sz="2800" dirty="0" smtClean="0"/>
              <a:t>- </a:t>
            </a:r>
            <a:r>
              <a:rPr lang="en-ZW" sz="2800" dirty="0" smtClean="0"/>
              <a:t>Fertility rates</a:t>
            </a:r>
          </a:p>
          <a:p>
            <a:pPr>
              <a:buNone/>
            </a:pPr>
            <a:r>
              <a:rPr lang="id-ID" dirty="0" smtClean="0"/>
              <a:t>2. </a:t>
            </a:r>
            <a:r>
              <a:rPr lang="en-ZW" dirty="0" smtClean="0"/>
              <a:t>Civil </a:t>
            </a:r>
            <a:r>
              <a:rPr lang="en-ZW" dirty="0" smtClean="0"/>
              <a:t>registration</a:t>
            </a:r>
            <a:r>
              <a:rPr lang="id-ID" dirty="0" smtClean="0"/>
              <a:t>: </a:t>
            </a:r>
            <a:r>
              <a:rPr lang="en-US" dirty="0" smtClean="0"/>
              <a:t>Population </a:t>
            </a:r>
            <a:r>
              <a:rPr lang="en-US" dirty="0" smtClean="0"/>
              <a:t>Administration Information System (</a:t>
            </a:r>
            <a:r>
              <a:rPr lang="id-ID" dirty="0" smtClean="0"/>
              <a:t>SIAK)</a:t>
            </a:r>
            <a:endParaRPr lang="en-ZW" dirty="0" smtClean="0"/>
          </a:p>
          <a:p>
            <a:pPr lvl="1">
              <a:buNone/>
            </a:pPr>
            <a:r>
              <a:rPr lang="id-ID" sz="2800" dirty="0" smtClean="0"/>
              <a:t>- </a:t>
            </a:r>
            <a:r>
              <a:rPr lang="en-ZW" sz="2800" dirty="0" smtClean="0"/>
              <a:t>Births</a:t>
            </a:r>
          </a:p>
          <a:p>
            <a:pPr lvl="1">
              <a:buNone/>
            </a:pPr>
            <a:r>
              <a:rPr lang="id-ID" sz="2800" dirty="0" smtClean="0"/>
              <a:t>- </a:t>
            </a:r>
            <a:r>
              <a:rPr lang="en-ZW" sz="2800" dirty="0" smtClean="0"/>
              <a:t>Deaths</a:t>
            </a:r>
          </a:p>
          <a:p>
            <a:pPr lvl="1">
              <a:buNone/>
            </a:pPr>
            <a:r>
              <a:rPr lang="id-ID" sz="2800" dirty="0" smtClean="0"/>
              <a:t>- </a:t>
            </a:r>
            <a:r>
              <a:rPr lang="en-ZW" sz="2800" dirty="0" smtClean="0"/>
              <a:t>Marriages</a:t>
            </a:r>
          </a:p>
        </p:txBody>
      </p:sp>
      <p:sp>
        <p:nvSpPr>
          <p:cNvPr id="3" name="Title 2"/>
          <p:cNvSpPr>
            <a:spLocks noGrp="1"/>
          </p:cNvSpPr>
          <p:nvPr>
            <p:ph type="title"/>
          </p:nvPr>
        </p:nvSpPr>
        <p:spPr/>
        <p:txBody>
          <a:bodyPr>
            <a:normAutofit fontScale="90000"/>
          </a:bodyPr>
          <a:lstStyle/>
          <a:p>
            <a:r>
              <a:rPr lang="en-ZW" dirty="0" smtClean="0"/>
              <a:t>Data sources</a:t>
            </a:r>
            <a:endParaRPr lang="en-US"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5</a:t>
            </a:fld>
            <a:endParaRPr lang="id-ID"/>
          </a:p>
        </p:txBody>
      </p:sp>
    </p:spTree>
    <p:extLst>
      <p:ext uri="{BB962C8B-B14F-4D97-AF65-F5344CB8AC3E}">
        <p14:creationId xmlns:p14="http://schemas.microsoft.com/office/powerpoint/2010/main" xmlns="" val="854765120"/>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a:spcAft>
                <a:spcPts val="1200"/>
              </a:spcAft>
              <a:buClrTx/>
              <a:buFont typeface="Wingdings" pitchFamily="2" charset="2"/>
              <a:buChar char="Ø"/>
            </a:pPr>
            <a:r>
              <a:rPr lang="en-US" u="sng" dirty="0" smtClean="0"/>
              <a:t>Population </a:t>
            </a:r>
            <a:r>
              <a:rPr lang="en-US" u="sng" dirty="0"/>
              <a:t>Administration Information System</a:t>
            </a:r>
            <a:r>
              <a:rPr lang="en-US" dirty="0"/>
              <a:t>  </a:t>
            </a:r>
            <a:r>
              <a:rPr lang="en-US" dirty="0" smtClean="0"/>
              <a:t>(SIAK) is </a:t>
            </a:r>
            <a:r>
              <a:rPr lang="en-US" dirty="0"/>
              <a:t>a national information system to facilitate the issuance of service or certificate of residence and the management of data and the results of the registration of civil registration with information and communication technology. </a:t>
            </a:r>
            <a:endParaRPr lang="id-ID" dirty="0" smtClean="0"/>
          </a:p>
          <a:p>
            <a:pPr>
              <a:spcAft>
                <a:spcPts val="1200"/>
              </a:spcAft>
              <a:buClrTx/>
              <a:buFont typeface="Wingdings" pitchFamily="2" charset="2"/>
              <a:buChar char="Ø"/>
            </a:pPr>
            <a:r>
              <a:rPr lang="en-US" dirty="0" smtClean="0"/>
              <a:t>Managed by </a:t>
            </a:r>
            <a:r>
              <a:rPr lang="en-US" dirty="0" smtClean="0"/>
              <a:t>D</a:t>
            </a:r>
            <a:r>
              <a:rPr lang="id-ID" dirty="0" smtClean="0"/>
              <a:t>irectorate </a:t>
            </a:r>
            <a:r>
              <a:rPr lang="en-US" dirty="0" smtClean="0"/>
              <a:t>G</a:t>
            </a:r>
            <a:r>
              <a:rPr lang="id-ID" dirty="0" smtClean="0"/>
              <a:t>eneral of</a:t>
            </a:r>
            <a:r>
              <a:rPr lang="en-US" dirty="0" smtClean="0"/>
              <a:t> </a:t>
            </a:r>
            <a:r>
              <a:rPr lang="en-US" dirty="0" smtClean="0"/>
              <a:t>Population and Civil  Registration, MOHA.</a:t>
            </a:r>
            <a:endParaRPr lang="en-US" dirty="0"/>
          </a:p>
          <a:p>
            <a:pPr>
              <a:spcBef>
                <a:spcPts val="1200"/>
              </a:spcBef>
              <a:buClrTx/>
              <a:buFont typeface="Wingdings" pitchFamily="2" charset="2"/>
              <a:buChar char="Ø"/>
            </a:pPr>
            <a:r>
              <a:rPr lang="en-US" dirty="0" smtClean="0"/>
              <a:t>S</a:t>
            </a:r>
            <a:r>
              <a:rPr lang="en-US" dirty="0" smtClean="0">
                <a:cs typeface="Tahoma" pitchFamily="34" charset="0"/>
              </a:rPr>
              <a:t>tandardize </a:t>
            </a:r>
            <a:r>
              <a:rPr lang="en-US" dirty="0">
                <a:cs typeface="Tahoma" pitchFamily="34" charset="0"/>
              </a:rPr>
              <a:t>or establish mechanisms for administering the registration of the population and civil registration, especially birth, death, marriage and divorce. </a:t>
            </a:r>
          </a:p>
          <a:p>
            <a:pPr>
              <a:spcBef>
                <a:spcPct val="50000"/>
              </a:spcBef>
              <a:buClrTx/>
              <a:buFont typeface="Wingdings" pitchFamily="2" charset="2"/>
              <a:buChar char="Ø"/>
              <a:tabLst>
                <a:tab pos="357188" algn="l"/>
              </a:tabLst>
              <a:defRPr/>
            </a:pPr>
            <a:r>
              <a:rPr lang="en-US" dirty="0">
                <a:cs typeface="Tahoma" pitchFamily="34" charset="0"/>
              </a:rPr>
              <a:t>Collect population data in a timely manner with a complete and thorough coverage and can be used for publishing documents and other public service population.</a:t>
            </a:r>
          </a:p>
          <a:p>
            <a:pPr marL="357188" indent="-357188">
              <a:spcBef>
                <a:spcPct val="50000"/>
              </a:spcBef>
              <a:buClrTx/>
              <a:tabLst>
                <a:tab pos="357188" algn="l"/>
              </a:tabLst>
              <a:defRPr/>
            </a:pPr>
            <a:endParaRPr lang="en-US" dirty="0">
              <a:cs typeface="Tahoma" pitchFamily="34" charset="0"/>
            </a:endParaRPr>
          </a:p>
          <a:p>
            <a:pPr>
              <a:spcBef>
                <a:spcPts val="1200"/>
              </a:spcBef>
              <a:buClrTx/>
            </a:pPr>
            <a:endParaRPr lang="en-US" dirty="0"/>
          </a:p>
        </p:txBody>
      </p:sp>
      <p:sp>
        <p:nvSpPr>
          <p:cNvPr id="3" name="Title 2"/>
          <p:cNvSpPr>
            <a:spLocks noGrp="1"/>
          </p:cNvSpPr>
          <p:nvPr>
            <p:ph type="title"/>
          </p:nvPr>
        </p:nvSpPr>
        <p:spPr/>
        <p:txBody>
          <a:bodyPr>
            <a:normAutofit fontScale="90000"/>
          </a:bodyPr>
          <a:lstStyle/>
          <a:p>
            <a:r>
              <a:rPr lang="en-US" dirty="0" smtClean="0"/>
              <a:t>Population Administration Information System (</a:t>
            </a:r>
            <a:r>
              <a:rPr lang="id-ID" dirty="0" smtClean="0"/>
              <a:t>SIAK</a:t>
            </a:r>
            <a:r>
              <a:rPr lang="en-US" dirty="0" smtClean="0"/>
              <a:t>)</a:t>
            </a:r>
            <a:endParaRPr lang="en-US"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6</a:t>
            </a:fld>
            <a:endParaRPr lang="id-ID"/>
          </a:p>
        </p:txBody>
      </p:sp>
    </p:spTree>
    <p:extLst>
      <p:ext uri="{BB962C8B-B14F-4D97-AF65-F5344CB8AC3E}">
        <p14:creationId xmlns:p14="http://schemas.microsoft.com/office/powerpoint/2010/main" xmlns="" val="854765120"/>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514350" indent="-514350">
              <a:spcBef>
                <a:spcPct val="50000"/>
              </a:spcBef>
              <a:buClr>
                <a:schemeClr val="tx1"/>
              </a:buClr>
              <a:buFont typeface="+mj-lt"/>
              <a:buAutoNum type="arabicParenR"/>
              <a:defRPr/>
            </a:pPr>
            <a:r>
              <a:rPr lang="en-US" sz="2000" dirty="0" smtClean="0">
                <a:solidFill>
                  <a:schemeClr val="tx1"/>
                </a:solidFill>
              </a:rPr>
              <a:t>SIAK </a:t>
            </a:r>
            <a:r>
              <a:rPr lang="en-US" sz="2000" dirty="0">
                <a:solidFill>
                  <a:schemeClr val="tx1"/>
                </a:solidFill>
              </a:rPr>
              <a:t>development is a </a:t>
            </a:r>
            <a:r>
              <a:rPr lang="en-US" sz="2000" dirty="0" smtClean="0">
                <a:solidFill>
                  <a:schemeClr val="tx1"/>
                </a:solidFill>
              </a:rPr>
              <a:t>mean </a:t>
            </a:r>
            <a:r>
              <a:rPr lang="en-US" sz="2000" dirty="0">
                <a:solidFill>
                  <a:schemeClr val="tx1"/>
                </a:solidFill>
              </a:rPr>
              <a:t>to create a document recognition system in a single </a:t>
            </a:r>
            <a:r>
              <a:rPr lang="en-US" sz="2000" dirty="0" smtClean="0">
                <a:solidFill>
                  <a:schemeClr val="tx1"/>
                </a:solidFill>
              </a:rPr>
              <a:t>population</a:t>
            </a:r>
            <a:endParaRPr lang="en-US" sz="2000" dirty="0">
              <a:solidFill>
                <a:schemeClr val="tx1"/>
              </a:solidFill>
            </a:endParaRPr>
          </a:p>
          <a:p>
            <a:pPr marL="514350" indent="-514350">
              <a:spcBef>
                <a:spcPct val="50000"/>
              </a:spcBef>
              <a:buClr>
                <a:schemeClr val="tx1"/>
              </a:buClr>
              <a:buFont typeface="+mj-lt"/>
              <a:buAutoNum type="arabicParenR"/>
              <a:defRPr/>
            </a:pPr>
            <a:r>
              <a:rPr lang="en-US" sz="2000" dirty="0">
                <a:solidFill>
                  <a:schemeClr val="tx1"/>
                </a:solidFill>
              </a:rPr>
              <a:t>SIAK </a:t>
            </a:r>
            <a:r>
              <a:rPr lang="en-US" sz="2000" dirty="0" smtClean="0">
                <a:solidFill>
                  <a:schemeClr val="tx1"/>
                </a:solidFill>
              </a:rPr>
              <a:t>intend</a:t>
            </a:r>
            <a:r>
              <a:rPr lang="id-ID" sz="2000" dirty="0" smtClean="0">
                <a:solidFill>
                  <a:schemeClr val="tx1"/>
                </a:solidFill>
              </a:rPr>
              <a:t>s </a:t>
            </a:r>
            <a:r>
              <a:rPr lang="en-US" sz="2000" dirty="0" smtClean="0">
                <a:solidFill>
                  <a:schemeClr val="tx1"/>
                </a:solidFill>
              </a:rPr>
              <a:t>to </a:t>
            </a:r>
            <a:r>
              <a:rPr lang="en-US" sz="2000" dirty="0">
                <a:solidFill>
                  <a:schemeClr val="tx1"/>
                </a:solidFill>
              </a:rPr>
              <a:t>provide demographic data and the results of the civil registration of civil registration in order to support the government, public services and development in autonomy;</a:t>
            </a:r>
          </a:p>
          <a:p>
            <a:pPr marL="514350" indent="-514350">
              <a:spcBef>
                <a:spcPct val="50000"/>
              </a:spcBef>
              <a:buClr>
                <a:schemeClr val="tx1"/>
              </a:buClr>
              <a:buFont typeface="+mj-lt"/>
              <a:buAutoNum type="arabicParenR"/>
              <a:defRPr/>
            </a:pPr>
            <a:r>
              <a:rPr lang="en-US" sz="2000" dirty="0">
                <a:solidFill>
                  <a:schemeClr val="tx1"/>
                </a:solidFill>
              </a:rPr>
              <a:t>Application of SIAK is to encourage each resident to report in an orderly manner and have the document on population and vital events that happened</a:t>
            </a:r>
            <a:r>
              <a:rPr lang="en-US" sz="2000" dirty="0" smtClean="0">
                <a:solidFill>
                  <a:schemeClr val="tx1"/>
                </a:solidFill>
              </a:rPr>
              <a:t>;</a:t>
            </a:r>
            <a:endParaRPr lang="id-ID" sz="2000" dirty="0" smtClean="0">
              <a:solidFill>
                <a:schemeClr val="tx1"/>
              </a:solidFill>
            </a:endParaRPr>
          </a:p>
          <a:p>
            <a:pPr marL="514350" indent="-514350">
              <a:spcBef>
                <a:spcPct val="50000"/>
              </a:spcBef>
              <a:buClr>
                <a:schemeClr val="tx1"/>
              </a:buClr>
              <a:buFont typeface="+mj-lt"/>
              <a:buAutoNum type="arabicParenR"/>
              <a:defRPr/>
            </a:pPr>
            <a:r>
              <a:rPr lang="en-US" sz="2000" dirty="0">
                <a:solidFill>
                  <a:schemeClr val="tx1"/>
                </a:solidFill>
              </a:rPr>
              <a:t>Implementation </a:t>
            </a:r>
            <a:r>
              <a:rPr lang="id-ID" sz="2000" dirty="0" smtClean="0">
                <a:solidFill>
                  <a:schemeClr val="tx1"/>
                </a:solidFill>
              </a:rPr>
              <a:t>of </a:t>
            </a:r>
            <a:r>
              <a:rPr lang="en-US" sz="2000" dirty="0" smtClean="0">
                <a:solidFill>
                  <a:schemeClr val="tx1"/>
                </a:solidFill>
              </a:rPr>
              <a:t>SIAK </a:t>
            </a:r>
            <a:r>
              <a:rPr lang="en-US" sz="2000" dirty="0">
                <a:solidFill>
                  <a:schemeClr val="tx1"/>
                </a:solidFill>
              </a:rPr>
              <a:t>can be pursued</a:t>
            </a:r>
            <a:r>
              <a:rPr lang="en-US" sz="2000" dirty="0" smtClean="0">
                <a:solidFill>
                  <a:schemeClr val="tx1"/>
                </a:solidFill>
              </a:rPr>
              <a:t>:</a:t>
            </a:r>
            <a:endParaRPr lang="id-ID" sz="2000" dirty="0" smtClean="0">
              <a:solidFill>
                <a:schemeClr val="tx1"/>
              </a:solidFill>
            </a:endParaRPr>
          </a:p>
          <a:p>
            <a:pPr marL="746125" indent="-288925">
              <a:spcBef>
                <a:spcPct val="50000"/>
              </a:spcBef>
              <a:buClr>
                <a:schemeClr val="tx1"/>
              </a:buClr>
              <a:defRPr/>
            </a:pPr>
            <a:r>
              <a:rPr lang="en-US" sz="2000" dirty="0">
                <a:solidFill>
                  <a:schemeClr val="tx1"/>
                </a:solidFill>
              </a:rPr>
              <a:t>ownership of identity and residence documents population</a:t>
            </a:r>
          </a:p>
          <a:p>
            <a:pPr marL="746125" indent="-288925">
              <a:spcBef>
                <a:spcPct val="50000"/>
              </a:spcBef>
              <a:buClr>
                <a:schemeClr val="tx1"/>
              </a:buClr>
              <a:defRPr/>
            </a:pPr>
            <a:r>
              <a:rPr lang="en-US" sz="2000" dirty="0">
                <a:solidFill>
                  <a:schemeClr val="tx1"/>
                </a:solidFill>
              </a:rPr>
              <a:t>support integration and data exchange between agencies serving residents population administration in an orderly and sustainable</a:t>
            </a:r>
          </a:p>
          <a:p>
            <a:pPr marL="746125" indent="-288925">
              <a:spcBef>
                <a:spcPct val="50000"/>
              </a:spcBef>
              <a:buClr>
                <a:schemeClr val="tx1"/>
              </a:buClr>
              <a:defRPr/>
            </a:pPr>
            <a:r>
              <a:rPr lang="en-US" sz="2000" dirty="0">
                <a:solidFill>
                  <a:schemeClr val="tx1"/>
                </a:solidFill>
              </a:rPr>
              <a:t>ensure the security of individual data collected in a data bank and can be accessed in the national network system</a:t>
            </a:r>
          </a:p>
          <a:p>
            <a:pPr marL="746125" indent="-288925">
              <a:spcBef>
                <a:spcPct val="50000"/>
              </a:spcBef>
              <a:buClr>
                <a:schemeClr val="tx1"/>
              </a:buClr>
              <a:defRPr/>
            </a:pPr>
            <a:r>
              <a:rPr lang="en-US" sz="2000" dirty="0">
                <a:solidFill>
                  <a:schemeClr val="tx1"/>
                </a:solidFill>
              </a:rPr>
              <a:t>realize the protection of civil and political rights of the population through the issuance of public records</a:t>
            </a:r>
          </a:p>
          <a:p>
            <a:pPr marL="0" indent="0">
              <a:spcBef>
                <a:spcPct val="50000"/>
              </a:spcBef>
              <a:buClr>
                <a:schemeClr val="tx1"/>
              </a:buClr>
              <a:buNone/>
              <a:defRPr/>
            </a:pPr>
            <a:endParaRPr lang="en-US" sz="2000" i="1" dirty="0">
              <a:solidFill>
                <a:schemeClr val="tx1"/>
              </a:solidFill>
            </a:endParaRPr>
          </a:p>
          <a:p>
            <a:pPr marL="457200" indent="-457200">
              <a:spcBef>
                <a:spcPct val="50000"/>
              </a:spcBef>
              <a:buClr>
                <a:schemeClr val="tx1"/>
              </a:buClr>
              <a:buFontTx/>
              <a:buAutoNum type="alphaLcPeriod"/>
              <a:defRPr/>
            </a:pPr>
            <a:endParaRPr lang="en-US" sz="2000" i="1" dirty="0">
              <a:solidFill>
                <a:schemeClr val="tx1"/>
              </a:solidFill>
            </a:endParaRPr>
          </a:p>
          <a:p>
            <a:pPr>
              <a:buClr>
                <a:schemeClr val="tx1"/>
              </a:buClr>
            </a:pPr>
            <a:endParaRPr lang="en-US" sz="2000" i="1" dirty="0">
              <a:solidFill>
                <a:schemeClr val="tx1"/>
              </a:solidFill>
            </a:endParaRPr>
          </a:p>
          <a:p>
            <a:pPr>
              <a:buClr>
                <a:schemeClr val="tx1"/>
              </a:buClr>
            </a:pPr>
            <a:endParaRPr lang="en-US" sz="2000" dirty="0">
              <a:solidFill>
                <a:schemeClr val="tx1"/>
              </a:solidFill>
            </a:endParaRPr>
          </a:p>
        </p:txBody>
      </p:sp>
      <p:sp>
        <p:nvSpPr>
          <p:cNvPr id="3" name="Title 2"/>
          <p:cNvSpPr>
            <a:spLocks noGrp="1"/>
          </p:cNvSpPr>
          <p:nvPr>
            <p:ph type="title"/>
          </p:nvPr>
        </p:nvSpPr>
        <p:spPr/>
        <p:txBody>
          <a:bodyPr>
            <a:normAutofit fontScale="90000"/>
          </a:bodyPr>
          <a:lstStyle/>
          <a:p>
            <a:r>
              <a:rPr lang="en-US" dirty="0" smtClean="0"/>
              <a:t>Implementation of SIAK</a:t>
            </a:r>
            <a:endParaRPr lang="en-US"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7</a:t>
            </a:fld>
            <a:endParaRPr lang="id-ID"/>
          </a:p>
        </p:txBody>
      </p:sp>
    </p:spTree>
    <p:extLst>
      <p:ext uri="{BB962C8B-B14F-4D97-AF65-F5344CB8AC3E}">
        <p14:creationId xmlns:p14="http://schemas.microsoft.com/office/powerpoint/2010/main" xmlns="" val="1853331712"/>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Cove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5040" y="81537"/>
            <a:ext cx="9823621" cy="566738"/>
          </a:xfrm>
        </p:spPr>
        <p:txBody>
          <a:bodyPr>
            <a:noAutofit/>
          </a:bodyPr>
          <a:lstStyle/>
          <a:p>
            <a:r>
              <a:rPr lang="id-ID" sz="3200" dirty="0" smtClean="0"/>
              <a:t>Population Census</a:t>
            </a:r>
            <a:endParaRPr lang="en-US" sz="3200" dirty="0"/>
          </a:p>
        </p:txBody>
      </p:sp>
      <p:sp>
        <p:nvSpPr>
          <p:cNvPr id="4" name="Slide Number Placeholder 3"/>
          <p:cNvSpPr>
            <a:spLocks noGrp="1"/>
          </p:cNvSpPr>
          <p:nvPr>
            <p:ph type="sldNum" sz="quarter" idx="12"/>
          </p:nvPr>
        </p:nvSpPr>
        <p:spPr/>
        <p:txBody>
          <a:bodyPr/>
          <a:lstStyle/>
          <a:p>
            <a:fld id="{C3873F9D-166D-4281-9B5A-8D63A7307FC5}" type="slidenum">
              <a:rPr lang="id-ID" smtClean="0"/>
              <a:pPr/>
              <a:t>9</a:t>
            </a:fld>
            <a:endParaRPr lang="id-ID"/>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9651" y="3041651"/>
            <a:ext cx="12700"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2851" y="3194051"/>
            <a:ext cx="12700"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761191">
            <a:off x="203668" y="1143350"/>
            <a:ext cx="1921697" cy="1441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2329030" y="992415"/>
            <a:ext cx="9354969" cy="5924699"/>
          </a:xfrm>
          <a:prstGeom prst="rect">
            <a:avLst/>
          </a:prstGeom>
        </p:spPr>
        <p:txBody>
          <a:bodyPr wrap="square">
            <a:spAutoFit/>
          </a:bodyPr>
          <a:lstStyle/>
          <a:p>
            <a:pPr marL="457200" indent="-457200">
              <a:spcAft>
                <a:spcPts val="1000"/>
              </a:spcAft>
              <a:buFont typeface="Wingdings" pitchFamily="2" charset="2"/>
              <a:buChar char="Ø"/>
            </a:pPr>
            <a:r>
              <a:rPr lang="en-US" sz="1900" dirty="0" smtClean="0">
                <a:latin typeface="+mj-lt"/>
              </a:rPr>
              <a:t>The </a:t>
            </a:r>
            <a:r>
              <a:rPr lang="en-US" sz="1900" dirty="0" smtClean="0">
                <a:latin typeface="+mj-lt"/>
              </a:rPr>
              <a:t>Population and Housing Censuses of Indonesia were conducted for the years 1961, 1971, 1980, 1990, 2000, and 2010. The 2020 Population and Housing Census was the seventh decennial census undertaken since the independence of Indonesia in 1945. </a:t>
            </a:r>
          </a:p>
          <a:p>
            <a:pPr marL="285750" indent="-285750">
              <a:spcAft>
                <a:spcPts val="1000"/>
              </a:spcAft>
              <a:buFont typeface="Wingdings" pitchFamily="2" charset="2"/>
              <a:buChar char="Ø"/>
            </a:pPr>
            <a:r>
              <a:rPr lang="en-US" sz="1900" dirty="0" smtClean="0">
                <a:latin typeface="+mj-lt"/>
              </a:rPr>
              <a:t>To </a:t>
            </a:r>
            <a:r>
              <a:rPr lang="en-US" sz="1900" dirty="0">
                <a:latin typeface="+mj-lt"/>
              </a:rPr>
              <a:t>be used as a complement and substitute of population </a:t>
            </a:r>
            <a:r>
              <a:rPr lang="en-US" sz="1900" dirty="0" smtClean="0">
                <a:latin typeface="+mj-lt"/>
              </a:rPr>
              <a:t>registers</a:t>
            </a:r>
            <a:endParaRPr lang="id-ID" sz="1900" dirty="0" smtClean="0">
              <a:latin typeface="+mj-lt"/>
            </a:endParaRPr>
          </a:p>
          <a:p>
            <a:pPr marL="285750" indent="-285750">
              <a:spcAft>
                <a:spcPts val="1000"/>
              </a:spcAft>
              <a:buFont typeface="Wingdings" pitchFamily="2" charset="2"/>
              <a:buChar char="Ø"/>
            </a:pPr>
            <a:r>
              <a:rPr lang="en-US" sz="1900" dirty="0">
                <a:latin typeface="+mj-lt"/>
              </a:rPr>
              <a:t>To count the de facto population of Indonesia:</a:t>
            </a:r>
          </a:p>
          <a:p>
            <a:pPr marL="800100" lvl="1" indent="-342900" algn="just">
              <a:spcAft>
                <a:spcPts val="1000"/>
              </a:spcAft>
              <a:buFont typeface="Wingdings" pitchFamily="2" charset="2"/>
              <a:buChar char="§"/>
            </a:pPr>
            <a:r>
              <a:rPr lang="en-US" sz="1900" dirty="0">
                <a:latin typeface="+mj-lt"/>
              </a:rPr>
              <a:t>Calculate demographic parameters (Fertility, mortality and mobility)</a:t>
            </a:r>
          </a:p>
          <a:p>
            <a:pPr marL="800100" lvl="1" indent="-342900" algn="just">
              <a:spcAft>
                <a:spcPts val="1000"/>
              </a:spcAft>
              <a:buFont typeface="Wingdings" pitchFamily="2" charset="2"/>
              <a:buChar char="§"/>
            </a:pPr>
            <a:r>
              <a:rPr lang="en-US" sz="1900" dirty="0">
                <a:latin typeface="+mj-lt"/>
              </a:rPr>
              <a:t>To be used as the basis of population </a:t>
            </a:r>
            <a:r>
              <a:rPr lang="en-US" sz="1900" dirty="0" smtClean="0">
                <a:latin typeface="+mj-lt"/>
              </a:rPr>
              <a:t>projection</a:t>
            </a:r>
            <a:endParaRPr lang="en-US" sz="1900" dirty="0">
              <a:latin typeface="+mj-lt"/>
            </a:endParaRPr>
          </a:p>
          <a:p>
            <a:pPr marL="285750" indent="-285750">
              <a:spcAft>
                <a:spcPts val="1000"/>
              </a:spcAft>
              <a:buFont typeface="Wingdings" pitchFamily="2" charset="2"/>
              <a:buChar char="Ø"/>
            </a:pPr>
            <a:r>
              <a:rPr lang="id-ID" sz="1900" dirty="0" smtClean="0"/>
              <a:t>Plan 2020 Population </a:t>
            </a:r>
            <a:r>
              <a:rPr lang="id-ID" sz="1900" dirty="0" smtClean="0"/>
              <a:t>Census, Using </a:t>
            </a:r>
            <a:r>
              <a:rPr lang="id-ID" sz="1900" dirty="0" smtClean="0"/>
              <a:t>Register-based </a:t>
            </a:r>
            <a:r>
              <a:rPr lang="id-ID" sz="1900" dirty="0" smtClean="0"/>
              <a:t>Census</a:t>
            </a:r>
            <a:r>
              <a:rPr lang="en-US" sz="1900" dirty="0" smtClean="0">
                <a:latin typeface="+mj-lt"/>
              </a:rPr>
              <a:t>: </a:t>
            </a:r>
            <a:r>
              <a:rPr lang="en-US" sz="1900" dirty="0">
                <a:latin typeface="+mj-lt"/>
              </a:rPr>
              <a:t>Improvements in administrative data sources give rise to an opportunity to increase population coverage in census</a:t>
            </a:r>
            <a:endParaRPr lang="id-ID" sz="1900" dirty="0">
              <a:latin typeface="+mj-lt"/>
            </a:endParaRPr>
          </a:p>
          <a:p>
            <a:pPr marL="811213" indent="-365125">
              <a:spcAft>
                <a:spcPts val="1000"/>
              </a:spcAft>
              <a:buFont typeface="Wingdings" pitchFamily="2" charset="2"/>
              <a:buChar char="§"/>
            </a:pPr>
            <a:r>
              <a:rPr lang="en-US" sz="1900" dirty="0">
                <a:latin typeface="+mj-lt"/>
              </a:rPr>
              <a:t>Pre-printed list of families and individuals from population registry (SIAK)</a:t>
            </a:r>
          </a:p>
          <a:p>
            <a:pPr marL="811213" indent="-365125">
              <a:spcAft>
                <a:spcPts val="1000"/>
              </a:spcAft>
              <a:buFont typeface="Wingdings" pitchFamily="2" charset="2"/>
              <a:buChar char="§"/>
            </a:pPr>
            <a:r>
              <a:rPr lang="en-US" sz="1900" dirty="0">
                <a:latin typeface="+mj-lt"/>
              </a:rPr>
              <a:t>Field verification (Short form)</a:t>
            </a:r>
            <a:r>
              <a:rPr lang="id-ID" sz="1900" dirty="0">
                <a:latin typeface="+mj-lt"/>
              </a:rPr>
              <a:t> using CAPI in urban areas and paper-based in rural areas</a:t>
            </a:r>
          </a:p>
          <a:p>
            <a:pPr marL="811213" indent="-365125">
              <a:spcAft>
                <a:spcPts val="1000"/>
              </a:spcAft>
              <a:buFont typeface="Wingdings" pitchFamily="2" charset="2"/>
              <a:buChar char="§"/>
            </a:pPr>
            <a:r>
              <a:rPr lang="id-ID" sz="1900" dirty="0">
                <a:latin typeface="+mj-lt"/>
              </a:rPr>
              <a:t>Using </a:t>
            </a:r>
            <a:r>
              <a:rPr lang="en-US" sz="1900" dirty="0">
                <a:latin typeface="+mj-lt"/>
              </a:rPr>
              <a:t>Census Sample </a:t>
            </a:r>
            <a:r>
              <a:rPr lang="id-ID" sz="1900" dirty="0">
                <a:latin typeface="+mj-lt"/>
              </a:rPr>
              <a:t>method</a:t>
            </a:r>
            <a:r>
              <a:rPr lang="en-US" sz="1900" dirty="0">
                <a:latin typeface="+mj-lt"/>
              </a:rPr>
              <a:t> (650 000 households)</a:t>
            </a:r>
            <a:endParaRPr lang="id-ID" sz="1900" dirty="0">
              <a:latin typeface="+mj-lt"/>
            </a:endParaRPr>
          </a:p>
          <a:p>
            <a:pPr marL="811213" indent="-365125">
              <a:spcAft>
                <a:spcPts val="1000"/>
              </a:spcAft>
              <a:buFont typeface="Wingdings" pitchFamily="2" charset="2"/>
              <a:buChar char="§"/>
            </a:pPr>
            <a:r>
              <a:rPr lang="id-ID" sz="1900" dirty="0">
                <a:latin typeface="+mj-lt"/>
              </a:rPr>
              <a:t>Produce vital statistics based-on </a:t>
            </a:r>
            <a:r>
              <a:rPr lang="id-ID" sz="1900" dirty="0" smtClean="0">
                <a:latin typeface="+mj-lt"/>
              </a:rPr>
              <a:t>census/survey</a:t>
            </a:r>
            <a:endParaRPr lang="en-US" sz="1900" dirty="0">
              <a:latin typeface="+mj-lt"/>
            </a:endParaRPr>
          </a:p>
        </p:txBody>
      </p:sp>
    </p:spTree>
    <p:extLst>
      <p:ext uri="{BB962C8B-B14F-4D97-AF65-F5344CB8AC3E}">
        <p14:creationId xmlns:p14="http://schemas.microsoft.com/office/powerpoint/2010/main" xmlns="" val="2052893275"/>
      </p:ext>
    </p:extLst>
  </p:cSld>
  <p:clrMapOvr>
    <a:masterClrMapping/>
  </p:clrMapOvr>
  <mc:AlternateContent xmlns:mc="http://schemas.openxmlformats.org/markup-compatibility/2006">
    <mc:Choice xmlns:p14="http://schemas.microsoft.com/office/powerpoint/2010/main" xmlns="" Requires="p14">
      <p:transition spd="slow">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Custom 2">
      <a:dk1>
        <a:srgbClr val="000000"/>
      </a:dk1>
      <a:lt1>
        <a:sysClr val="window" lastClr="FFFFFF"/>
      </a:lt1>
      <a:dk2>
        <a:srgbClr val="2998E3"/>
      </a:dk2>
      <a:lt2>
        <a:srgbClr val="CCDDEA"/>
      </a:lt2>
      <a:accent1>
        <a:srgbClr val="FFFFFF"/>
      </a:accent1>
      <a:accent2>
        <a:srgbClr val="CCDDEA"/>
      </a:accent2>
      <a:accent3>
        <a:srgbClr val="FFFFFF"/>
      </a:accent3>
      <a:accent4>
        <a:srgbClr val="CCDDEA"/>
      </a:accent4>
      <a:accent5>
        <a:srgbClr val="FFFFFF"/>
      </a:accent5>
      <a:accent6>
        <a:srgbClr val="CCDDEA"/>
      </a:accent6>
      <a:hlink>
        <a:srgbClr val="CCDDEA"/>
      </a:hlink>
      <a:folHlink>
        <a:srgbClr val="CCDDEA"/>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1818</TotalTime>
  <Words>741</Words>
  <Application>Microsoft Office PowerPoint</Application>
  <PresentationFormat>Custom</PresentationFormat>
  <Paragraphs>112</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Wisp</vt:lpstr>
      <vt:lpstr>Challenges to fulfill UN Demographic Yearbook in Indonesia</vt:lpstr>
      <vt:lpstr>Outline</vt:lpstr>
      <vt:lpstr>UN Demographic yearbook?</vt:lpstr>
      <vt:lpstr>Questionnaires</vt:lpstr>
      <vt:lpstr>Data sources</vt:lpstr>
      <vt:lpstr>Population Administration Information System (SIAK)</vt:lpstr>
      <vt:lpstr>Implementation of SIAK</vt:lpstr>
      <vt:lpstr>Slide 8</vt:lpstr>
      <vt:lpstr>Population Census</vt:lpstr>
      <vt:lpstr>Challenges</vt:lpstr>
      <vt:lpstr>Recomendation</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faced by countries to fulfil the United Nations Demographic Yearbook data requirements and experiences on practical obstacles encountered when furnishing data for the Demographic Yearbook and lessons learned.</dc:title>
  <dc:creator>User</dc:creator>
  <cp:lastModifiedBy>BPS</cp:lastModifiedBy>
  <cp:revision>115</cp:revision>
  <dcterms:created xsi:type="dcterms:W3CDTF">2017-11-10T07:35:10Z</dcterms:created>
  <dcterms:modified xsi:type="dcterms:W3CDTF">2017-11-15T03:00:43Z</dcterms:modified>
</cp:coreProperties>
</file>